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media/image11.jpg" ContentType="image/png"/>
  <Override PartName="/ppt/media/image15.jpg" ContentType="image/jp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05" r:id="rId1"/>
  </p:sldMasterIdLst>
  <p:sldIdLst>
    <p:sldId id="256" r:id="rId2"/>
    <p:sldId id="258" r:id="rId3"/>
    <p:sldId id="259" r:id="rId4"/>
    <p:sldId id="260" r:id="rId5"/>
    <p:sldId id="264" r:id="rId6"/>
    <p:sldId id="265" r:id="rId7"/>
    <p:sldId id="270" r:id="rId8"/>
    <p:sldId id="297" r:id="rId9"/>
    <p:sldId id="298" r:id="rId10"/>
    <p:sldId id="262" r:id="rId11"/>
    <p:sldId id="300" r:id="rId12"/>
    <p:sldId id="271" r:id="rId13"/>
    <p:sldId id="268" r:id="rId14"/>
    <p:sldId id="281" r:id="rId15"/>
    <p:sldId id="267" r:id="rId16"/>
    <p:sldId id="273" r:id="rId17"/>
    <p:sldId id="289" r:id="rId18"/>
    <p:sldId id="274" r:id="rId19"/>
    <p:sldId id="276" r:id="rId20"/>
    <p:sldId id="278" r:id="rId21"/>
    <p:sldId id="277" r:id="rId22"/>
    <p:sldId id="272" r:id="rId23"/>
    <p:sldId id="299" r:id="rId24"/>
    <p:sldId id="286" r:id="rId25"/>
    <p:sldId id="296"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C00"/>
    <a:srgbClr val="0099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98" d="100"/>
          <a:sy n="98" d="100"/>
        </p:scale>
        <p:origin x="110"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3B1D2-234E-47D1-B397-260BC68911D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3547246-EE46-4691-AC0C-553EDE43D21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6530F6A-1078-439B-B640-3628E7D405FA}"/>
              </a:ext>
            </a:extLst>
          </p:cNvPr>
          <p:cNvSpPr>
            <a:spLocks noGrp="1"/>
          </p:cNvSpPr>
          <p:nvPr>
            <p:ph type="dt" sz="half" idx="10"/>
          </p:nvPr>
        </p:nvSpPr>
        <p:spPr/>
        <p:txBody>
          <a:bodyPr/>
          <a:lstStyle/>
          <a:p>
            <a:fld id="{B61BEF0D-F0BB-DE4B-95CE-6DB70DBA9567}" type="datetimeFigureOut">
              <a:rPr lang="en-US" smtClean="0"/>
              <a:pPr/>
              <a:t>9/18/2024</a:t>
            </a:fld>
            <a:endParaRPr lang="en-US" dirty="0"/>
          </a:p>
        </p:txBody>
      </p:sp>
      <p:sp>
        <p:nvSpPr>
          <p:cNvPr id="5" name="Footer Placeholder 4">
            <a:extLst>
              <a:ext uri="{FF2B5EF4-FFF2-40B4-BE49-F238E27FC236}">
                <a16:creationId xmlns:a16="http://schemas.microsoft.com/office/drawing/2014/main" id="{865FFE4F-8FC5-4391-A9E7-F9B137B193DD}"/>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52D7322-DDD6-412F-83D8-7B748AEB3017}"/>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2619957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6A276B-8925-4A87-9F71-12DEC36F1C0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CC6AD4A-2AE6-4D4E-9F4B-A6619E2EB7A7}"/>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88460CA-C787-4045-8D90-5E08D1C9C21F}"/>
              </a:ext>
            </a:extLst>
          </p:cNvPr>
          <p:cNvSpPr>
            <a:spLocks noGrp="1"/>
          </p:cNvSpPr>
          <p:nvPr>
            <p:ph type="dt" sz="half" idx="10"/>
          </p:nvPr>
        </p:nvSpPr>
        <p:spPr/>
        <p:txBody>
          <a:bodyPr/>
          <a:lstStyle/>
          <a:p>
            <a:fld id="{B61BEF0D-F0BB-DE4B-95CE-6DB70DBA9567}" type="datetimeFigureOut">
              <a:rPr lang="en-US" smtClean="0"/>
              <a:pPr/>
              <a:t>9/18/2024</a:t>
            </a:fld>
            <a:endParaRPr lang="en-US" dirty="0"/>
          </a:p>
        </p:txBody>
      </p:sp>
      <p:sp>
        <p:nvSpPr>
          <p:cNvPr id="5" name="Footer Placeholder 4">
            <a:extLst>
              <a:ext uri="{FF2B5EF4-FFF2-40B4-BE49-F238E27FC236}">
                <a16:creationId xmlns:a16="http://schemas.microsoft.com/office/drawing/2014/main" id="{CF0079E7-8FAF-4F1E-A8F4-6192442163D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F81A19F-A7E7-4955-94FE-4857900F8036}"/>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9614037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D8DFF2E-F4EF-4817-969D-25E5A64BD02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FDF7498-3B38-490A-8E61-82D29309A741}"/>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BA6D5BE-7941-4CEC-8CBE-A8E9491FC21E}"/>
              </a:ext>
            </a:extLst>
          </p:cNvPr>
          <p:cNvSpPr>
            <a:spLocks noGrp="1"/>
          </p:cNvSpPr>
          <p:nvPr>
            <p:ph type="dt" sz="half" idx="10"/>
          </p:nvPr>
        </p:nvSpPr>
        <p:spPr/>
        <p:txBody>
          <a:bodyPr/>
          <a:lstStyle/>
          <a:p>
            <a:fld id="{B61BEF0D-F0BB-DE4B-95CE-6DB70DBA9567}" type="datetimeFigureOut">
              <a:rPr lang="en-US" smtClean="0"/>
              <a:pPr/>
              <a:t>9/18/2024</a:t>
            </a:fld>
            <a:endParaRPr lang="en-US" dirty="0"/>
          </a:p>
        </p:txBody>
      </p:sp>
      <p:sp>
        <p:nvSpPr>
          <p:cNvPr id="5" name="Footer Placeholder 4">
            <a:extLst>
              <a:ext uri="{FF2B5EF4-FFF2-40B4-BE49-F238E27FC236}">
                <a16:creationId xmlns:a16="http://schemas.microsoft.com/office/drawing/2014/main" id="{C7565893-30C6-4DF7-A858-43E1082CD1D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1621E25-CE83-45F5-A94A-318B3E105012}"/>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895339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43F366-4560-4E55-8700-CC5E1A54E42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0976D7E-6835-45EA-A22C-CBDC5C700EE0}"/>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4E129F0-B5A8-4507-BEC4-84491E5AE2FB}"/>
              </a:ext>
            </a:extLst>
          </p:cNvPr>
          <p:cNvSpPr>
            <a:spLocks noGrp="1"/>
          </p:cNvSpPr>
          <p:nvPr>
            <p:ph type="dt" sz="half" idx="10"/>
          </p:nvPr>
        </p:nvSpPr>
        <p:spPr/>
        <p:txBody>
          <a:bodyPr/>
          <a:lstStyle/>
          <a:p>
            <a:fld id="{B61BEF0D-F0BB-DE4B-95CE-6DB70DBA9567}" type="datetimeFigureOut">
              <a:rPr lang="en-US" smtClean="0"/>
              <a:pPr/>
              <a:t>9/18/2024</a:t>
            </a:fld>
            <a:endParaRPr lang="en-US" dirty="0"/>
          </a:p>
        </p:txBody>
      </p:sp>
      <p:sp>
        <p:nvSpPr>
          <p:cNvPr id="5" name="Footer Placeholder 4">
            <a:extLst>
              <a:ext uri="{FF2B5EF4-FFF2-40B4-BE49-F238E27FC236}">
                <a16:creationId xmlns:a16="http://schemas.microsoft.com/office/drawing/2014/main" id="{547BC3CD-42F6-46A2-93F5-8335700BE582}"/>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1F8FEB1-0352-4955-9DD5-E95F75EC3BD5}"/>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368455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2ECC97-79CE-4DD5-9B96-36F58616D1F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6AA5FB8-38CD-441F-9924-972B0A3695C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13CF2C06-88BD-4616-8A3E-A982222DCDEB}"/>
              </a:ext>
            </a:extLst>
          </p:cNvPr>
          <p:cNvSpPr>
            <a:spLocks noGrp="1"/>
          </p:cNvSpPr>
          <p:nvPr>
            <p:ph type="dt" sz="half" idx="10"/>
          </p:nvPr>
        </p:nvSpPr>
        <p:spPr/>
        <p:txBody>
          <a:bodyPr/>
          <a:lstStyle/>
          <a:p>
            <a:fld id="{B61BEF0D-F0BB-DE4B-95CE-6DB70DBA9567}" type="datetimeFigureOut">
              <a:rPr lang="en-US" smtClean="0"/>
              <a:pPr/>
              <a:t>9/18/2024</a:t>
            </a:fld>
            <a:endParaRPr lang="en-US" dirty="0"/>
          </a:p>
        </p:txBody>
      </p:sp>
      <p:sp>
        <p:nvSpPr>
          <p:cNvPr id="5" name="Footer Placeholder 4">
            <a:extLst>
              <a:ext uri="{FF2B5EF4-FFF2-40B4-BE49-F238E27FC236}">
                <a16:creationId xmlns:a16="http://schemas.microsoft.com/office/drawing/2014/main" id="{96A16017-A819-4D6A-96C9-A77323B1524D}"/>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32EE8F46-EDDC-45AE-B820-A6083FC0CD23}"/>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2635000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3E9DCA-072E-494E-AE4D-696B509665F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D0AAEB3-4D55-4BA2-92F1-3CCBA9ED4096}"/>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36F8790-F3E5-49F3-9AC6-07EAE52687F2}"/>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6EFA56B-EB77-4EB7-9E0E-FE7802C6FF19}"/>
              </a:ext>
            </a:extLst>
          </p:cNvPr>
          <p:cNvSpPr>
            <a:spLocks noGrp="1"/>
          </p:cNvSpPr>
          <p:nvPr>
            <p:ph type="dt" sz="half" idx="10"/>
          </p:nvPr>
        </p:nvSpPr>
        <p:spPr/>
        <p:txBody>
          <a:bodyPr/>
          <a:lstStyle/>
          <a:p>
            <a:fld id="{B61BEF0D-F0BB-DE4B-95CE-6DB70DBA9567}" type="datetimeFigureOut">
              <a:rPr lang="en-US" smtClean="0"/>
              <a:pPr/>
              <a:t>9/18/2024</a:t>
            </a:fld>
            <a:endParaRPr lang="en-US" dirty="0"/>
          </a:p>
        </p:txBody>
      </p:sp>
      <p:sp>
        <p:nvSpPr>
          <p:cNvPr id="6" name="Footer Placeholder 5">
            <a:extLst>
              <a:ext uri="{FF2B5EF4-FFF2-40B4-BE49-F238E27FC236}">
                <a16:creationId xmlns:a16="http://schemas.microsoft.com/office/drawing/2014/main" id="{98F4C9E2-EA4A-4C5B-8F80-07D7329252C3}"/>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AF7CF80F-23A4-43BB-AD5D-DDC879F399B9}"/>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6238178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2542AF-6441-4300-9878-80DFED71B1D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C47D448-B14E-4B67-8E71-676184A5A39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BD2C268D-8401-468D-A57F-FBEFEAD1A83A}"/>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E70C5AB-9C71-413D-AE5B-2BB9C43435B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BBACFD2C-D3DE-42A6-A010-0FCDBC1115A4}"/>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7F43095-36CB-4F9A-8154-F811DE2214A4}"/>
              </a:ext>
            </a:extLst>
          </p:cNvPr>
          <p:cNvSpPr>
            <a:spLocks noGrp="1"/>
          </p:cNvSpPr>
          <p:nvPr>
            <p:ph type="dt" sz="half" idx="10"/>
          </p:nvPr>
        </p:nvSpPr>
        <p:spPr/>
        <p:txBody>
          <a:bodyPr/>
          <a:lstStyle/>
          <a:p>
            <a:fld id="{B61BEF0D-F0BB-DE4B-95CE-6DB70DBA9567}" type="datetimeFigureOut">
              <a:rPr lang="en-US" smtClean="0"/>
              <a:pPr/>
              <a:t>9/18/2024</a:t>
            </a:fld>
            <a:endParaRPr lang="en-US" dirty="0"/>
          </a:p>
        </p:txBody>
      </p:sp>
      <p:sp>
        <p:nvSpPr>
          <p:cNvPr id="8" name="Footer Placeholder 7">
            <a:extLst>
              <a:ext uri="{FF2B5EF4-FFF2-40B4-BE49-F238E27FC236}">
                <a16:creationId xmlns:a16="http://schemas.microsoft.com/office/drawing/2014/main" id="{825E3D4D-700F-41C1-BA79-8B822D86F482}"/>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AA68BE3C-503D-4398-A47C-475706F9BBFD}"/>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6319594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3A4764-4D94-48E9-B70F-3B1381D9AC6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74FB280-457E-4C2C-BCF5-AFD23C657D41}"/>
              </a:ext>
            </a:extLst>
          </p:cNvPr>
          <p:cNvSpPr>
            <a:spLocks noGrp="1"/>
          </p:cNvSpPr>
          <p:nvPr>
            <p:ph type="dt" sz="half" idx="10"/>
          </p:nvPr>
        </p:nvSpPr>
        <p:spPr/>
        <p:txBody>
          <a:bodyPr/>
          <a:lstStyle/>
          <a:p>
            <a:fld id="{B61BEF0D-F0BB-DE4B-95CE-6DB70DBA9567}" type="datetimeFigureOut">
              <a:rPr lang="en-US" smtClean="0"/>
              <a:pPr/>
              <a:t>9/18/2024</a:t>
            </a:fld>
            <a:endParaRPr lang="en-US" dirty="0"/>
          </a:p>
        </p:txBody>
      </p:sp>
      <p:sp>
        <p:nvSpPr>
          <p:cNvPr id="4" name="Footer Placeholder 3">
            <a:extLst>
              <a:ext uri="{FF2B5EF4-FFF2-40B4-BE49-F238E27FC236}">
                <a16:creationId xmlns:a16="http://schemas.microsoft.com/office/drawing/2014/main" id="{73D89E0F-D863-46C6-A8AC-4879E6F81AAC}"/>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6ABDB4D2-EB21-448B-B9DF-C690B1579321}"/>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46109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BA80D36-4D19-49FA-AB45-F64D69138A38}"/>
              </a:ext>
            </a:extLst>
          </p:cNvPr>
          <p:cNvSpPr>
            <a:spLocks noGrp="1"/>
          </p:cNvSpPr>
          <p:nvPr>
            <p:ph type="dt" sz="half" idx="10"/>
          </p:nvPr>
        </p:nvSpPr>
        <p:spPr/>
        <p:txBody>
          <a:bodyPr/>
          <a:lstStyle/>
          <a:p>
            <a:fld id="{B61BEF0D-F0BB-DE4B-95CE-6DB70DBA9567}" type="datetimeFigureOut">
              <a:rPr lang="en-US" smtClean="0"/>
              <a:pPr/>
              <a:t>9/18/2024</a:t>
            </a:fld>
            <a:endParaRPr lang="en-US" dirty="0"/>
          </a:p>
        </p:txBody>
      </p:sp>
      <p:sp>
        <p:nvSpPr>
          <p:cNvPr id="3" name="Footer Placeholder 2">
            <a:extLst>
              <a:ext uri="{FF2B5EF4-FFF2-40B4-BE49-F238E27FC236}">
                <a16:creationId xmlns:a16="http://schemas.microsoft.com/office/drawing/2014/main" id="{EFA019E2-3949-4426-ACE6-9007D3437DF1}"/>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3A8A4397-A052-4437-B846-FB51141E7BF8}"/>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0643244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C5EE10-BA71-4FA7-89CE-85AA74F1849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B7BB4F4-ADDA-40EF-8030-77C47104F49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33A3D67-6DA7-4C1D-BF74-0C49E6EDBC2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A1EB5C6-1B55-42CE-9B20-836255BB24CD}"/>
              </a:ext>
            </a:extLst>
          </p:cNvPr>
          <p:cNvSpPr>
            <a:spLocks noGrp="1"/>
          </p:cNvSpPr>
          <p:nvPr>
            <p:ph type="dt" sz="half" idx="10"/>
          </p:nvPr>
        </p:nvSpPr>
        <p:spPr/>
        <p:txBody>
          <a:bodyPr/>
          <a:lstStyle/>
          <a:p>
            <a:fld id="{B61BEF0D-F0BB-DE4B-95CE-6DB70DBA9567}" type="datetimeFigureOut">
              <a:rPr lang="en-US" smtClean="0"/>
              <a:pPr/>
              <a:t>9/18/2024</a:t>
            </a:fld>
            <a:endParaRPr lang="en-US" dirty="0"/>
          </a:p>
        </p:txBody>
      </p:sp>
      <p:sp>
        <p:nvSpPr>
          <p:cNvPr id="6" name="Footer Placeholder 5">
            <a:extLst>
              <a:ext uri="{FF2B5EF4-FFF2-40B4-BE49-F238E27FC236}">
                <a16:creationId xmlns:a16="http://schemas.microsoft.com/office/drawing/2014/main" id="{1E1F6B97-C747-4E41-A5B0-E3D7CD074446}"/>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D88DCA49-515C-4E8B-8608-BC88583F9351}"/>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1983881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C77C01-37CB-4E8B-9C74-71088916FB6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EADD06C-7024-4019-BA0D-A1E37512C38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3E73D9E-751D-43AB-8F5B-6E68196AA1D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04C1061-F820-48AB-9B73-8D1448EC2CDE}"/>
              </a:ext>
            </a:extLst>
          </p:cNvPr>
          <p:cNvSpPr>
            <a:spLocks noGrp="1"/>
          </p:cNvSpPr>
          <p:nvPr>
            <p:ph type="dt" sz="half" idx="10"/>
          </p:nvPr>
        </p:nvSpPr>
        <p:spPr/>
        <p:txBody>
          <a:bodyPr/>
          <a:lstStyle/>
          <a:p>
            <a:fld id="{B61BEF0D-F0BB-DE4B-95CE-6DB70DBA9567}" type="datetimeFigureOut">
              <a:rPr lang="en-US" smtClean="0"/>
              <a:pPr/>
              <a:t>9/18/2024</a:t>
            </a:fld>
            <a:endParaRPr lang="en-US" dirty="0"/>
          </a:p>
        </p:txBody>
      </p:sp>
      <p:sp>
        <p:nvSpPr>
          <p:cNvPr id="6" name="Footer Placeholder 5">
            <a:extLst>
              <a:ext uri="{FF2B5EF4-FFF2-40B4-BE49-F238E27FC236}">
                <a16:creationId xmlns:a16="http://schemas.microsoft.com/office/drawing/2014/main" id="{F7B8FB73-8D03-4684-B41D-232081823C2A}"/>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02F06C67-9A0A-40C9-B71C-26886CBF91E3}"/>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5211068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67E42D0-5866-480B-945F-472066375AE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D483D81-3F1C-4358-A223-D9386E66859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E0CB45D-B4D4-46F9-AC1C-B94F451377D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61BEF0D-F0BB-DE4B-95CE-6DB70DBA9567}" type="datetimeFigureOut">
              <a:rPr lang="en-US" smtClean="0"/>
              <a:pPr/>
              <a:t>9/18/2024</a:t>
            </a:fld>
            <a:endParaRPr lang="en-US" dirty="0"/>
          </a:p>
        </p:txBody>
      </p:sp>
      <p:sp>
        <p:nvSpPr>
          <p:cNvPr id="5" name="Footer Placeholder 4">
            <a:extLst>
              <a:ext uri="{FF2B5EF4-FFF2-40B4-BE49-F238E27FC236}">
                <a16:creationId xmlns:a16="http://schemas.microsoft.com/office/drawing/2014/main" id="{BC2BF149-CEA1-4EBB-ABF2-E959F75FDAA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8EE39F9C-D379-4758-8A3F-B7BB5631B78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748747797"/>
      </p:ext>
    </p:extLst>
  </p:cSld>
  <p:clrMap bg1="lt1" tx1="dk1" bg2="lt2" tx2="dk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g"/><Relationship Id="rId1" Type="http://schemas.openxmlformats.org/officeDocument/2006/relationships/slideLayout" Target="../slideLayouts/slideLayout7.xml"/><Relationship Id="rId5" Type="http://schemas.openxmlformats.org/officeDocument/2006/relationships/image" Target="../media/image14.jp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 Id="rId5" Type="http://schemas.openxmlformats.org/officeDocument/2006/relationships/image" Target="../media/image27.png"/><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NYC Taxi Trip Duration Dataset">
            <a:extLst>
              <a:ext uri="{FF2B5EF4-FFF2-40B4-BE49-F238E27FC236}">
                <a16:creationId xmlns:a16="http://schemas.microsoft.com/office/drawing/2014/main" id="{9457A0AC-F5DA-1EE5-B945-7A13DB3A85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52746"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78F5452F-E4D5-8500-2B19-B2426FB03635}"/>
              </a:ext>
            </a:extLst>
          </p:cNvPr>
          <p:cNvSpPr txBox="1"/>
          <p:nvPr/>
        </p:nvSpPr>
        <p:spPr>
          <a:xfrm>
            <a:off x="9183076" y="5486401"/>
            <a:ext cx="4431323" cy="1384995"/>
          </a:xfrm>
          <a:prstGeom prst="rect">
            <a:avLst/>
          </a:prstGeom>
          <a:noFill/>
        </p:spPr>
        <p:txBody>
          <a:bodyPr wrap="square" rtlCol="0">
            <a:spAutoFit/>
          </a:bodyPr>
          <a:lstStyle/>
          <a:p>
            <a:r>
              <a:rPr lang="en-IN" sz="2800" dirty="0" err="1">
                <a:solidFill>
                  <a:schemeClr val="accent5">
                    <a:lumMod val="40000"/>
                    <a:lumOff val="60000"/>
                  </a:schemeClr>
                </a:solidFill>
              </a:rPr>
              <a:t>By:D.SAFIYA</a:t>
            </a:r>
            <a:endParaRPr lang="en-IN" sz="2800" dirty="0">
              <a:solidFill>
                <a:schemeClr val="accent5">
                  <a:lumMod val="40000"/>
                  <a:lumOff val="60000"/>
                </a:schemeClr>
              </a:solidFill>
            </a:endParaRPr>
          </a:p>
          <a:p>
            <a:r>
              <a:rPr lang="en-IN" sz="2800" dirty="0">
                <a:solidFill>
                  <a:schemeClr val="accent5">
                    <a:lumMod val="40000"/>
                    <a:lumOff val="60000"/>
                  </a:schemeClr>
                </a:solidFill>
              </a:rPr>
              <a:t>221fa14043</a:t>
            </a:r>
          </a:p>
          <a:p>
            <a:r>
              <a:rPr lang="en-IN" sz="2800" dirty="0">
                <a:solidFill>
                  <a:schemeClr val="accent5">
                    <a:lumMod val="40000"/>
                    <a:lumOff val="60000"/>
                  </a:schemeClr>
                </a:solidFill>
              </a:rPr>
              <a:t>BI-3(A)</a:t>
            </a:r>
          </a:p>
        </p:txBody>
      </p:sp>
      <p:sp>
        <p:nvSpPr>
          <p:cNvPr id="4" name="Rectangle 3">
            <a:extLst>
              <a:ext uri="{FF2B5EF4-FFF2-40B4-BE49-F238E27FC236}">
                <a16:creationId xmlns:a16="http://schemas.microsoft.com/office/drawing/2014/main" id="{381F098E-FE65-195D-112F-14F51592CD69}"/>
              </a:ext>
            </a:extLst>
          </p:cNvPr>
          <p:cNvSpPr/>
          <p:nvPr/>
        </p:nvSpPr>
        <p:spPr>
          <a:xfrm>
            <a:off x="1008185" y="836247"/>
            <a:ext cx="6994769" cy="914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3200" dirty="0">
                <a:solidFill>
                  <a:schemeClr val="tx1"/>
                </a:solidFill>
                <a:latin typeface="Algerian" panose="04020705040A02060702" pitchFamily="82" charset="0"/>
              </a:rPr>
              <a:t>NYC TAXI TRIP PREDICTION</a:t>
            </a:r>
          </a:p>
        </p:txBody>
      </p:sp>
    </p:spTree>
    <p:extLst>
      <p:ext uri="{BB962C8B-B14F-4D97-AF65-F5344CB8AC3E}">
        <p14:creationId xmlns:p14="http://schemas.microsoft.com/office/powerpoint/2010/main" val="16802649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3649FB2-6FED-4996-94F9-122CC494AEE5}"/>
              </a:ext>
            </a:extLst>
          </p:cNvPr>
          <p:cNvSpPr txBox="1"/>
          <p:nvPr/>
        </p:nvSpPr>
        <p:spPr>
          <a:xfrm>
            <a:off x="4859125" y="0"/>
            <a:ext cx="2473754" cy="830997"/>
          </a:xfrm>
          <a:prstGeom prst="rect">
            <a:avLst/>
          </a:prstGeom>
          <a:noFill/>
        </p:spPr>
        <p:txBody>
          <a:bodyPr wrap="none" rtlCol="0">
            <a:spAutoFit/>
          </a:bodyPr>
          <a:lstStyle/>
          <a:p>
            <a:pPr algn="ctr"/>
            <a:r>
              <a:rPr lang="en-US" sz="4800" b="1" dirty="0">
                <a:solidFill>
                  <a:schemeClr val="accent1"/>
                </a:solidFill>
                <a:effectLst>
                  <a:outerShdw blurRad="38100" dist="38100" dir="2700000" algn="tl">
                    <a:srgbClr val="000000">
                      <a:alpha val="43137"/>
                    </a:srgbClr>
                  </a:outerShdw>
                </a:effectLst>
                <a:latin typeface="Bahnschrift SemiBold SemiConden" panose="020B0502040204020203" pitchFamily="34" charset="0"/>
                <a:cs typeface="Segoe UI" panose="020B0502040204020203" pitchFamily="34" charset="0"/>
              </a:rPr>
              <a:t>Approach</a:t>
            </a:r>
          </a:p>
        </p:txBody>
      </p:sp>
      <p:pic>
        <p:nvPicPr>
          <p:cNvPr id="4" name="Picture 3">
            <a:extLst>
              <a:ext uri="{FF2B5EF4-FFF2-40B4-BE49-F238E27FC236}">
                <a16:creationId xmlns:a16="http://schemas.microsoft.com/office/drawing/2014/main" id="{3074383D-A271-440B-B60F-331167B9E528}"/>
              </a:ext>
            </a:extLst>
          </p:cNvPr>
          <p:cNvPicPr>
            <a:picLocks noChangeAspect="1"/>
          </p:cNvPicPr>
          <p:nvPr/>
        </p:nvPicPr>
        <p:blipFill>
          <a:blip r:embed="rId2"/>
          <a:stretch>
            <a:fillRect/>
          </a:stretch>
        </p:blipFill>
        <p:spPr>
          <a:xfrm>
            <a:off x="0" y="830997"/>
            <a:ext cx="3955774" cy="2529762"/>
          </a:xfrm>
          <a:prstGeom prst="rect">
            <a:avLst/>
          </a:prstGeom>
        </p:spPr>
      </p:pic>
      <p:pic>
        <p:nvPicPr>
          <p:cNvPr id="5" name="Picture 4">
            <a:extLst>
              <a:ext uri="{FF2B5EF4-FFF2-40B4-BE49-F238E27FC236}">
                <a16:creationId xmlns:a16="http://schemas.microsoft.com/office/drawing/2014/main" id="{3E1579D2-9B1D-47AC-8615-016A6D298CC7}"/>
              </a:ext>
            </a:extLst>
          </p:cNvPr>
          <p:cNvPicPr>
            <a:picLocks noChangeAspect="1"/>
          </p:cNvPicPr>
          <p:nvPr/>
        </p:nvPicPr>
        <p:blipFill>
          <a:blip r:embed="rId2"/>
          <a:stretch>
            <a:fillRect/>
          </a:stretch>
        </p:blipFill>
        <p:spPr>
          <a:xfrm>
            <a:off x="3958023" y="830997"/>
            <a:ext cx="3955774" cy="2529762"/>
          </a:xfrm>
          <a:prstGeom prst="rect">
            <a:avLst/>
          </a:prstGeom>
        </p:spPr>
      </p:pic>
      <p:pic>
        <p:nvPicPr>
          <p:cNvPr id="6" name="Picture 5">
            <a:extLst>
              <a:ext uri="{FF2B5EF4-FFF2-40B4-BE49-F238E27FC236}">
                <a16:creationId xmlns:a16="http://schemas.microsoft.com/office/drawing/2014/main" id="{05FEDC0B-2E1C-4385-B1ED-6460C423C8A6}"/>
              </a:ext>
            </a:extLst>
          </p:cNvPr>
          <p:cNvPicPr>
            <a:picLocks noChangeAspect="1"/>
          </p:cNvPicPr>
          <p:nvPr/>
        </p:nvPicPr>
        <p:blipFill>
          <a:blip r:embed="rId2"/>
          <a:stretch>
            <a:fillRect/>
          </a:stretch>
        </p:blipFill>
        <p:spPr>
          <a:xfrm>
            <a:off x="7911548" y="830997"/>
            <a:ext cx="4280452" cy="2529762"/>
          </a:xfrm>
          <a:prstGeom prst="rect">
            <a:avLst/>
          </a:prstGeom>
        </p:spPr>
      </p:pic>
      <p:sp>
        <p:nvSpPr>
          <p:cNvPr id="7" name="TextBox 6">
            <a:extLst>
              <a:ext uri="{FF2B5EF4-FFF2-40B4-BE49-F238E27FC236}">
                <a16:creationId xmlns:a16="http://schemas.microsoft.com/office/drawing/2014/main" id="{2017DCD8-108E-4B18-A66B-CC55D923ED74}"/>
              </a:ext>
            </a:extLst>
          </p:cNvPr>
          <p:cNvSpPr txBox="1"/>
          <p:nvPr/>
        </p:nvSpPr>
        <p:spPr>
          <a:xfrm>
            <a:off x="319240" y="1634213"/>
            <a:ext cx="3015569" cy="923330"/>
          </a:xfrm>
          <a:prstGeom prst="rect">
            <a:avLst/>
          </a:prstGeom>
          <a:noFill/>
        </p:spPr>
        <p:txBody>
          <a:bodyPr wrap="none" rtlCol="0">
            <a:spAutoFit/>
          </a:bodyPr>
          <a:lstStyle/>
          <a:p>
            <a:pPr algn="ctr"/>
            <a:r>
              <a:rPr lang="en-US" b="1" dirty="0"/>
              <a:t>Data Preparation</a:t>
            </a:r>
          </a:p>
          <a:p>
            <a:pPr algn="ctr"/>
            <a:r>
              <a:rPr lang="en-US" b="1" dirty="0"/>
              <a:t> and </a:t>
            </a:r>
          </a:p>
          <a:p>
            <a:pPr algn="ctr"/>
            <a:r>
              <a:rPr lang="en-US" b="1" dirty="0"/>
              <a:t>Exploratory Data Analysis</a:t>
            </a:r>
          </a:p>
        </p:txBody>
      </p:sp>
      <p:sp>
        <p:nvSpPr>
          <p:cNvPr id="8" name="TextBox 7">
            <a:extLst>
              <a:ext uri="{FF2B5EF4-FFF2-40B4-BE49-F238E27FC236}">
                <a16:creationId xmlns:a16="http://schemas.microsoft.com/office/drawing/2014/main" id="{626B2F80-5F3A-4B8A-B54A-DF02FB0AE69C}"/>
              </a:ext>
            </a:extLst>
          </p:cNvPr>
          <p:cNvSpPr txBox="1"/>
          <p:nvPr/>
        </p:nvSpPr>
        <p:spPr>
          <a:xfrm>
            <a:off x="4251587" y="1687446"/>
            <a:ext cx="3081292" cy="923330"/>
          </a:xfrm>
          <a:prstGeom prst="rect">
            <a:avLst/>
          </a:prstGeom>
          <a:noFill/>
        </p:spPr>
        <p:txBody>
          <a:bodyPr wrap="none" rtlCol="0">
            <a:spAutoFit/>
          </a:bodyPr>
          <a:lstStyle/>
          <a:p>
            <a:pPr algn="ctr"/>
            <a:r>
              <a:rPr lang="en-US" b="1" dirty="0"/>
              <a:t>Building Predictive Model </a:t>
            </a:r>
          </a:p>
          <a:p>
            <a:pPr algn="ctr"/>
            <a:r>
              <a:rPr lang="en-US" b="1" dirty="0"/>
              <a:t>using Multiple </a:t>
            </a:r>
          </a:p>
          <a:p>
            <a:pPr algn="ctr"/>
            <a:r>
              <a:rPr lang="en-US" b="1" dirty="0"/>
              <a:t>Techniques / Algorithms</a:t>
            </a:r>
          </a:p>
        </p:txBody>
      </p:sp>
      <p:sp>
        <p:nvSpPr>
          <p:cNvPr id="9" name="TextBox 8">
            <a:extLst>
              <a:ext uri="{FF2B5EF4-FFF2-40B4-BE49-F238E27FC236}">
                <a16:creationId xmlns:a16="http://schemas.microsoft.com/office/drawing/2014/main" id="{23E1A712-FD1E-46C5-AE61-20DA259BFBA0}"/>
              </a:ext>
            </a:extLst>
          </p:cNvPr>
          <p:cNvSpPr txBox="1"/>
          <p:nvPr/>
        </p:nvSpPr>
        <p:spPr>
          <a:xfrm>
            <a:off x="8332141" y="1687446"/>
            <a:ext cx="3031599" cy="923330"/>
          </a:xfrm>
          <a:prstGeom prst="rect">
            <a:avLst/>
          </a:prstGeom>
          <a:noFill/>
        </p:spPr>
        <p:txBody>
          <a:bodyPr wrap="none" rtlCol="0">
            <a:spAutoFit/>
          </a:bodyPr>
          <a:lstStyle/>
          <a:p>
            <a:pPr algn="ctr"/>
            <a:r>
              <a:rPr lang="en-US" b="1" dirty="0"/>
              <a:t>Optimal Model Identified </a:t>
            </a:r>
          </a:p>
          <a:p>
            <a:pPr algn="ctr"/>
            <a:r>
              <a:rPr lang="en-US" b="1" dirty="0"/>
              <a:t>through </a:t>
            </a:r>
          </a:p>
          <a:p>
            <a:pPr algn="ctr"/>
            <a:r>
              <a:rPr lang="en-US" b="1" dirty="0"/>
              <a:t>Testing and Evaluation</a:t>
            </a:r>
          </a:p>
        </p:txBody>
      </p:sp>
      <p:pic>
        <p:nvPicPr>
          <p:cNvPr id="11" name="Picture 10">
            <a:extLst>
              <a:ext uri="{FF2B5EF4-FFF2-40B4-BE49-F238E27FC236}">
                <a16:creationId xmlns:a16="http://schemas.microsoft.com/office/drawing/2014/main" id="{EC7FBABE-3208-4582-B200-B24ADBB861B9}"/>
              </a:ext>
            </a:extLst>
          </p:cNvPr>
          <p:cNvPicPr>
            <a:picLocks noChangeAspect="1"/>
          </p:cNvPicPr>
          <p:nvPr/>
        </p:nvPicPr>
        <p:blipFill>
          <a:blip r:embed="rId3"/>
          <a:stretch>
            <a:fillRect/>
          </a:stretch>
        </p:blipFill>
        <p:spPr>
          <a:xfrm>
            <a:off x="-2249" y="3360759"/>
            <a:ext cx="3810000" cy="2774998"/>
          </a:xfrm>
          <a:prstGeom prst="rect">
            <a:avLst/>
          </a:prstGeom>
        </p:spPr>
      </p:pic>
      <p:pic>
        <p:nvPicPr>
          <p:cNvPr id="13" name="Picture 12">
            <a:extLst>
              <a:ext uri="{FF2B5EF4-FFF2-40B4-BE49-F238E27FC236}">
                <a16:creationId xmlns:a16="http://schemas.microsoft.com/office/drawing/2014/main" id="{05912038-0270-4AE2-9417-47E8DFD63622}"/>
              </a:ext>
            </a:extLst>
          </p:cNvPr>
          <p:cNvPicPr>
            <a:picLocks noChangeAspect="1"/>
          </p:cNvPicPr>
          <p:nvPr/>
        </p:nvPicPr>
        <p:blipFill>
          <a:blip r:embed="rId4"/>
          <a:stretch>
            <a:fillRect/>
          </a:stretch>
        </p:blipFill>
        <p:spPr>
          <a:xfrm>
            <a:off x="3833356" y="3393661"/>
            <a:ext cx="4184209" cy="2774999"/>
          </a:xfrm>
          <a:prstGeom prst="rect">
            <a:avLst/>
          </a:prstGeom>
        </p:spPr>
      </p:pic>
      <p:pic>
        <p:nvPicPr>
          <p:cNvPr id="15" name="Picture 14">
            <a:extLst>
              <a:ext uri="{FF2B5EF4-FFF2-40B4-BE49-F238E27FC236}">
                <a16:creationId xmlns:a16="http://schemas.microsoft.com/office/drawing/2014/main" id="{A387CFBF-1BA7-49CB-BB78-475F10F95DA1}"/>
              </a:ext>
            </a:extLst>
          </p:cNvPr>
          <p:cNvPicPr>
            <a:picLocks noChangeAspect="1"/>
          </p:cNvPicPr>
          <p:nvPr/>
        </p:nvPicPr>
        <p:blipFill>
          <a:blip r:embed="rId5"/>
          <a:stretch>
            <a:fillRect/>
          </a:stretch>
        </p:blipFill>
        <p:spPr>
          <a:xfrm>
            <a:off x="8018038" y="3360759"/>
            <a:ext cx="4173962" cy="2774998"/>
          </a:xfrm>
          <a:prstGeom prst="rect">
            <a:avLst/>
          </a:prstGeom>
        </p:spPr>
      </p:pic>
    </p:spTree>
    <p:extLst>
      <p:ext uri="{BB962C8B-B14F-4D97-AF65-F5344CB8AC3E}">
        <p14:creationId xmlns:p14="http://schemas.microsoft.com/office/powerpoint/2010/main" val="3909356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2" presetClass="entr" presetSubtype="4"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ppt_x"/>
                                          </p:val>
                                        </p:tav>
                                        <p:tav tm="100000">
                                          <p:val>
                                            <p:strVal val="#ppt_x"/>
                                          </p:val>
                                        </p:tav>
                                      </p:tavLst>
                                    </p:anim>
                                    <p:anim calcmode="lin" valueType="num">
                                      <p:cBhvr additive="base">
                                        <p:cTn id="13" dur="500" fill="hold"/>
                                        <p:tgtEl>
                                          <p:spTgt spid="7"/>
                                        </p:tgtEl>
                                        <p:attrNameLst>
                                          <p:attrName>ppt_y</p:attrName>
                                        </p:attrNameLst>
                                      </p:cBhvr>
                                      <p:tavLst>
                                        <p:tav tm="0">
                                          <p:val>
                                            <p:strVal val="1+#ppt_h/2"/>
                                          </p:val>
                                        </p:tav>
                                        <p:tav tm="100000">
                                          <p:val>
                                            <p:strVal val="#ppt_y"/>
                                          </p:val>
                                        </p:tav>
                                      </p:tavLst>
                                    </p:anim>
                                  </p:childTnLst>
                                </p:cTn>
                              </p:par>
                              <p:par>
                                <p:cTn id="14" presetID="10" presetClass="entr" presetSubtype="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wipe(down)">
                                      <p:cBhvr>
                                        <p:cTn id="1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P spid="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6635F49-D966-7FE6-083D-85F1A3B1B587}"/>
              </a:ext>
            </a:extLst>
          </p:cNvPr>
          <p:cNvSpPr txBox="1"/>
          <p:nvPr/>
        </p:nvSpPr>
        <p:spPr>
          <a:xfrm>
            <a:off x="1090863" y="1632421"/>
            <a:ext cx="6096000" cy="3344505"/>
          </a:xfrm>
          <a:prstGeom prst="rect">
            <a:avLst/>
          </a:prstGeom>
          <a:noFill/>
        </p:spPr>
        <p:txBody>
          <a:bodyPr wrap="square">
            <a:spAutoFit/>
          </a:bodyPr>
          <a:lstStyle/>
          <a:p>
            <a:pPr marL="47625" marR="41910" algn="just">
              <a:spcBef>
                <a:spcPts val="79"/>
              </a:spcBef>
            </a:pPr>
            <a:r>
              <a:rPr lang="en-US" sz="1800" spc="101" dirty="0">
                <a:latin typeface="Carlito"/>
                <a:cs typeface="Carlito"/>
              </a:rPr>
              <a:t>Linear </a:t>
            </a:r>
            <a:r>
              <a:rPr lang="en-US" sz="1800" spc="105" dirty="0">
                <a:latin typeface="Carlito"/>
                <a:cs typeface="Carlito"/>
              </a:rPr>
              <a:t>Regression </a:t>
            </a:r>
            <a:r>
              <a:rPr lang="en-US" sz="1800" spc="60" dirty="0">
                <a:latin typeface="Carlito"/>
                <a:cs typeface="Carlito"/>
              </a:rPr>
              <a:t>is </a:t>
            </a:r>
            <a:r>
              <a:rPr lang="en-US" sz="1800" dirty="0">
                <a:latin typeface="Carlito"/>
                <a:cs typeface="Carlito"/>
              </a:rPr>
              <a:t>a </a:t>
            </a:r>
            <a:r>
              <a:rPr lang="en-US" sz="1800" spc="105" dirty="0">
                <a:latin typeface="Carlito"/>
                <a:cs typeface="Carlito"/>
              </a:rPr>
              <a:t>regression </a:t>
            </a:r>
            <a:r>
              <a:rPr lang="en-US" sz="1800" spc="60" dirty="0">
                <a:latin typeface="Carlito"/>
                <a:cs typeface="Carlito"/>
              </a:rPr>
              <a:t>of  </a:t>
            </a:r>
            <a:r>
              <a:rPr lang="en-US" sz="1800" spc="98" dirty="0">
                <a:latin typeface="Carlito"/>
                <a:cs typeface="Carlito"/>
              </a:rPr>
              <a:t>dependent </a:t>
            </a:r>
            <a:r>
              <a:rPr lang="en-US" sz="1800" spc="94" dirty="0">
                <a:latin typeface="Carlito"/>
                <a:cs typeface="Carlito"/>
              </a:rPr>
              <a:t>variable </a:t>
            </a:r>
            <a:r>
              <a:rPr lang="en-US" sz="1800" spc="56" dirty="0">
                <a:latin typeface="Carlito"/>
                <a:cs typeface="Carlito"/>
              </a:rPr>
              <a:t>on </a:t>
            </a:r>
            <a:r>
              <a:rPr lang="en-US" sz="1800" spc="101" dirty="0">
                <a:latin typeface="Carlito"/>
                <a:cs typeface="Carlito"/>
              </a:rPr>
              <a:t>independent  </a:t>
            </a:r>
            <a:r>
              <a:rPr lang="en-US" sz="1800" spc="4" dirty="0">
                <a:latin typeface="Carlito"/>
                <a:cs typeface="Carlito"/>
              </a:rPr>
              <a:t>variable. It is </a:t>
            </a:r>
            <a:r>
              <a:rPr lang="en-US" sz="1800" dirty="0">
                <a:latin typeface="Carlito"/>
                <a:cs typeface="Carlito"/>
              </a:rPr>
              <a:t>a </a:t>
            </a:r>
            <a:r>
              <a:rPr lang="en-US" sz="1800" spc="8" dirty="0">
                <a:latin typeface="Carlito"/>
                <a:cs typeface="Carlito"/>
              </a:rPr>
              <a:t>linear model </a:t>
            </a:r>
            <a:r>
              <a:rPr lang="en-US" sz="1800" dirty="0">
                <a:latin typeface="Carlito"/>
                <a:cs typeface="Carlito"/>
              </a:rPr>
              <a:t>that </a:t>
            </a:r>
            <a:r>
              <a:rPr lang="en-US" sz="1800" spc="8" dirty="0">
                <a:latin typeface="Carlito"/>
                <a:cs typeface="Carlito"/>
              </a:rPr>
              <a:t>assumes  </a:t>
            </a:r>
            <a:r>
              <a:rPr lang="en-US" sz="1800" dirty="0">
                <a:latin typeface="Carlito"/>
                <a:cs typeface="Carlito"/>
              </a:rPr>
              <a:t>a </a:t>
            </a:r>
            <a:r>
              <a:rPr lang="en-US" sz="1800" spc="11" dirty="0">
                <a:latin typeface="Carlito"/>
                <a:cs typeface="Carlito"/>
              </a:rPr>
              <a:t>linear </a:t>
            </a:r>
            <a:r>
              <a:rPr lang="en-US" sz="1800" spc="15" dirty="0">
                <a:latin typeface="Carlito"/>
                <a:cs typeface="Carlito"/>
              </a:rPr>
              <a:t>relationship </a:t>
            </a:r>
            <a:r>
              <a:rPr lang="en-US" sz="1800" spc="11" dirty="0">
                <a:latin typeface="Carlito"/>
                <a:cs typeface="Carlito"/>
              </a:rPr>
              <a:t>between</a:t>
            </a:r>
            <a:r>
              <a:rPr lang="en-US" sz="1800" spc="105" dirty="0">
                <a:latin typeface="Carlito"/>
                <a:cs typeface="Carlito"/>
              </a:rPr>
              <a:t> </a:t>
            </a:r>
            <a:r>
              <a:rPr lang="en-US" sz="1800" spc="15" dirty="0">
                <a:latin typeface="Carlito"/>
                <a:cs typeface="Carlito"/>
              </a:rPr>
              <a:t>dependent</a:t>
            </a:r>
            <a:endParaRPr lang="en-US" sz="1800" dirty="0">
              <a:latin typeface="Carlito"/>
              <a:cs typeface="Carlito"/>
            </a:endParaRPr>
          </a:p>
          <a:p>
            <a:pPr marL="47625" marR="41910" algn="just"/>
            <a:r>
              <a:rPr lang="en-US" sz="1800" spc="41" dirty="0">
                <a:latin typeface="Carlito"/>
                <a:cs typeface="Carlito"/>
              </a:rPr>
              <a:t>(y) </a:t>
            </a:r>
            <a:r>
              <a:rPr lang="en-US" sz="1800" spc="45" dirty="0">
                <a:latin typeface="Carlito"/>
                <a:cs typeface="Carlito"/>
              </a:rPr>
              <a:t>and </a:t>
            </a:r>
            <a:r>
              <a:rPr lang="en-US" sz="1800" spc="60" dirty="0">
                <a:latin typeface="Carlito"/>
                <a:cs typeface="Carlito"/>
              </a:rPr>
              <a:t>independent </a:t>
            </a:r>
            <a:r>
              <a:rPr lang="en-US" sz="1800" spc="56" dirty="0">
                <a:latin typeface="Carlito"/>
                <a:cs typeface="Carlito"/>
              </a:rPr>
              <a:t>variables </a:t>
            </a:r>
            <a:r>
              <a:rPr lang="en-US" sz="1800" spc="49" dirty="0">
                <a:latin typeface="Carlito"/>
                <a:cs typeface="Carlito"/>
              </a:rPr>
              <a:t>(x). </a:t>
            </a:r>
            <a:r>
              <a:rPr lang="en-US" sz="1800" spc="45" dirty="0">
                <a:latin typeface="Carlito"/>
                <a:cs typeface="Carlito"/>
              </a:rPr>
              <a:t>The  </a:t>
            </a:r>
            <a:r>
              <a:rPr lang="en-US" sz="1800" spc="49" dirty="0">
                <a:latin typeface="Carlito"/>
                <a:cs typeface="Carlito"/>
              </a:rPr>
              <a:t>dependent </a:t>
            </a:r>
            <a:r>
              <a:rPr lang="en-US" sz="1800" spc="45" dirty="0">
                <a:latin typeface="Carlito"/>
                <a:cs typeface="Carlito"/>
              </a:rPr>
              <a:t>variable </a:t>
            </a:r>
            <a:r>
              <a:rPr lang="en-US" sz="1800" spc="38" dirty="0">
                <a:latin typeface="Carlito"/>
                <a:cs typeface="Carlito"/>
              </a:rPr>
              <a:t>(y) </a:t>
            </a:r>
            <a:r>
              <a:rPr lang="en-US" sz="1800" spc="26" dirty="0">
                <a:latin typeface="Carlito"/>
                <a:cs typeface="Carlito"/>
              </a:rPr>
              <a:t>is </a:t>
            </a:r>
            <a:r>
              <a:rPr lang="en-US" sz="1800" spc="45" dirty="0">
                <a:latin typeface="Carlito"/>
                <a:cs typeface="Carlito"/>
              </a:rPr>
              <a:t>calculated </a:t>
            </a:r>
            <a:r>
              <a:rPr lang="en-US" sz="1800" spc="23" dirty="0">
                <a:latin typeface="Carlito"/>
                <a:cs typeface="Carlito"/>
              </a:rPr>
              <a:t>by  </a:t>
            </a:r>
            <a:r>
              <a:rPr lang="en-US" sz="1800" dirty="0">
                <a:latin typeface="Carlito"/>
                <a:cs typeface="Carlito"/>
              </a:rPr>
              <a:t>l </a:t>
            </a:r>
            <a:r>
              <a:rPr lang="en-US" sz="1800" spc="109" dirty="0" err="1">
                <a:latin typeface="Carlito"/>
                <a:cs typeface="Carlito"/>
              </a:rPr>
              <a:t>inear</a:t>
            </a:r>
            <a:r>
              <a:rPr lang="en-US" sz="1800" spc="109" dirty="0">
                <a:latin typeface="Carlito"/>
                <a:cs typeface="Carlito"/>
              </a:rPr>
              <a:t> </a:t>
            </a:r>
            <a:r>
              <a:rPr lang="en-US" sz="1800" spc="120" dirty="0">
                <a:latin typeface="Carlito"/>
                <a:cs typeface="Carlito"/>
              </a:rPr>
              <a:t>combination </a:t>
            </a:r>
            <a:r>
              <a:rPr lang="en-US" sz="1800" spc="68" dirty="0">
                <a:latin typeface="Carlito"/>
                <a:cs typeface="Carlito"/>
              </a:rPr>
              <a:t>of </a:t>
            </a:r>
            <a:r>
              <a:rPr lang="en-US" sz="1800" spc="120" dirty="0">
                <a:latin typeface="Carlito"/>
                <a:cs typeface="Carlito"/>
              </a:rPr>
              <a:t>independent  </a:t>
            </a:r>
            <a:r>
              <a:rPr lang="en-US" sz="1800" spc="-8" dirty="0">
                <a:latin typeface="Carlito"/>
                <a:cs typeface="Carlito"/>
              </a:rPr>
              <a:t>variable </a:t>
            </a:r>
            <a:r>
              <a:rPr lang="en-US" sz="1800" spc="-4" dirty="0">
                <a:latin typeface="Carlito"/>
                <a:cs typeface="Carlito"/>
              </a:rPr>
              <a:t>(x).</a:t>
            </a:r>
            <a:endParaRPr lang="en-US" sz="1800" dirty="0">
              <a:latin typeface="Carlito"/>
              <a:cs typeface="Carlito"/>
            </a:endParaRPr>
          </a:p>
          <a:p>
            <a:pPr marL="1070610" algn="just">
              <a:spcBef>
                <a:spcPts val="360"/>
              </a:spcBef>
            </a:pPr>
            <a:r>
              <a:rPr lang="en-US" sz="1800" spc="-4" dirty="0">
                <a:latin typeface="Carlito"/>
                <a:cs typeface="Carlito"/>
              </a:rPr>
              <a:t>y=b</a:t>
            </a:r>
            <a:r>
              <a:rPr lang="en-US" sz="1800" spc="-5" baseline="-17094" dirty="0">
                <a:latin typeface="Carlito"/>
                <a:cs typeface="Carlito"/>
              </a:rPr>
              <a:t>0</a:t>
            </a:r>
            <a:r>
              <a:rPr lang="en-US" sz="1800" spc="-4" dirty="0">
                <a:latin typeface="Carlito"/>
                <a:cs typeface="Carlito"/>
              </a:rPr>
              <a:t>+b</a:t>
            </a:r>
            <a:r>
              <a:rPr lang="en-US" sz="1800" spc="-5" baseline="-17094" dirty="0">
                <a:latin typeface="Carlito"/>
                <a:cs typeface="Carlito"/>
              </a:rPr>
              <a:t>1 </a:t>
            </a:r>
            <a:r>
              <a:rPr lang="en-US" sz="1800" spc="-4" dirty="0">
                <a:latin typeface="Carlito"/>
                <a:cs typeface="Carlito"/>
              </a:rPr>
              <a:t>x</a:t>
            </a:r>
            <a:r>
              <a:rPr lang="en-US" sz="1800" spc="-5" baseline="-17094" dirty="0">
                <a:latin typeface="Carlito"/>
                <a:cs typeface="Carlito"/>
              </a:rPr>
              <a:t>1</a:t>
            </a:r>
            <a:r>
              <a:rPr lang="en-US" sz="1800" baseline="-17094" dirty="0">
                <a:latin typeface="Carlito"/>
                <a:cs typeface="Carlito"/>
              </a:rPr>
              <a:t> </a:t>
            </a:r>
            <a:r>
              <a:rPr lang="en-US" sz="1800" spc="-4" dirty="0">
                <a:latin typeface="Carlito"/>
                <a:cs typeface="Carlito"/>
              </a:rPr>
              <a:t>+b</a:t>
            </a:r>
            <a:r>
              <a:rPr lang="en-US" sz="1800" spc="-5" baseline="-17094" dirty="0">
                <a:latin typeface="Carlito"/>
                <a:cs typeface="Carlito"/>
              </a:rPr>
              <a:t>2</a:t>
            </a:r>
            <a:r>
              <a:rPr lang="en-US" sz="1800" spc="-4" dirty="0">
                <a:latin typeface="Carlito"/>
                <a:cs typeface="Carlito"/>
              </a:rPr>
              <a:t>x</a:t>
            </a:r>
            <a:r>
              <a:rPr lang="en-US" sz="1800" spc="-5" baseline="-17094" dirty="0">
                <a:latin typeface="Carlito"/>
                <a:cs typeface="Carlito"/>
              </a:rPr>
              <a:t>2</a:t>
            </a:r>
            <a:endParaRPr lang="en-US" sz="1800" baseline="-17094" dirty="0">
              <a:latin typeface="Carlito"/>
              <a:cs typeface="Carlito"/>
            </a:endParaRPr>
          </a:p>
          <a:p>
            <a:pPr>
              <a:spcBef>
                <a:spcPts val="23"/>
              </a:spcBef>
            </a:pPr>
            <a:endParaRPr lang="en-US" sz="1800" dirty="0">
              <a:latin typeface="Carlito"/>
              <a:cs typeface="Carlito"/>
            </a:endParaRPr>
          </a:p>
          <a:p>
            <a:pPr marL="132398" marR="127159" algn="ctr"/>
            <a:r>
              <a:rPr lang="en-US" sz="1800" spc="-4" dirty="0">
                <a:latin typeface="Carlito"/>
                <a:cs typeface="Carlito"/>
              </a:rPr>
              <a:t>The </a:t>
            </a:r>
            <a:r>
              <a:rPr lang="en-US" sz="1800" spc="-11" dirty="0">
                <a:latin typeface="Carlito"/>
                <a:cs typeface="Carlito"/>
              </a:rPr>
              <a:t>cost </a:t>
            </a:r>
            <a:r>
              <a:rPr lang="en-US" sz="1800" spc="-4" dirty="0">
                <a:latin typeface="Carlito"/>
                <a:cs typeface="Carlito"/>
              </a:rPr>
              <a:t>function </a:t>
            </a:r>
            <a:r>
              <a:rPr lang="en-US" sz="1800" spc="-15" dirty="0">
                <a:latin typeface="Carlito"/>
                <a:cs typeface="Carlito"/>
              </a:rPr>
              <a:t>for </a:t>
            </a:r>
            <a:r>
              <a:rPr lang="en-US" sz="1800" spc="-4" dirty="0">
                <a:latin typeface="Carlito"/>
                <a:cs typeface="Carlito"/>
              </a:rPr>
              <a:t>linear </a:t>
            </a:r>
            <a:r>
              <a:rPr lang="en-US" sz="1800" spc="-8" dirty="0">
                <a:latin typeface="Carlito"/>
                <a:cs typeface="Carlito"/>
              </a:rPr>
              <a:t>regression </a:t>
            </a:r>
            <a:r>
              <a:rPr lang="en-US" sz="1800" spc="-4" dirty="0">
                <a:latin typeface="Carlito"/>
                <a:cs typeface="Carlito"/>
              </a:rPr>
              <a:t>is  </a:t>
            </a:r>
            <a:r>
              <a:rPr lang="en-US" sz="1800" spc="-8" dirty="0">
                <a:latin typeface="Carlito"/>
                <a:cs typeface="Carlito"/>
              </a:rPr>
              <a:t>given</a:t>
            </a:r>
            <a:r>
              <a:rPr lang="en-US" sz="1800" spc="-11" dirty="0">
                <a:latin typeface="Carlito"/>
                <a:cs typeface="Carlito"/>
              </a:rPr>
              <a:t> </a:t>
            </a:r>
            <a:r>
              <a:rPr lang="en-US" sz="1800" spc="-4" dirty="0">
                <a:latin typeface="Carlito"/>
                <a:cs typeface="Carlito"/>
              </a:rPr>
              <a:t>by:</a:t>
            </a:r>
            <a:endParaRPr lang="en-US" sz="1800" dirty="0">
              <a:latin typeface="Carlito"/>
              <a:cs typeface="Carlito"/>
            </a:endParaRPr>
          </a:p>
          <a:p>
            <a:pPr>
              <a:lnSpc>
                <a:spcPct val="100000"/>
              </a:lnSpc>
            </a:pPr>
            <a:endParaRPr lang="en-US" sz="2800" dirty="0">
              <a:latin typeface="Carlito"/>
              <a:cs typeface="Carlito"/>
            </a:endParaRPr>
          </a:p>
          <a:p>
            <a:pPr marL="862013"/>
            <a:r>
              <a:rPr lang="en-US" sz="1800" spc="-4" dirty="0">
                <a:latin typeface="Carlito"/>
                <a:cs typeface="Carlito"/>
              </a:rPr>
              <a:t>Mean of sum of </a:t>
            </a:r>
            <a:r>
              <a:rPr lang="en-US" sz="1800" spc="-8" dirty="0">
                <a:latin typeface="Carlito"/>
                <a:cs typeface="Carlito"/>
              </a:rPr>
              <a:t>square</a:t>
            </a:r>
            <a:r>
              <a:rPr lang="en-US" sz="1800" spc="-19" dirty="0">
                <a:latin typeface="Carlito"/>
                <a:cs typeface="Carlito"/>
              </a:rPr>
              <a:t> </a:t>
            </a:r>
            <a:r>
              <a:rPr lang="en-US" sz="1800" spc="-8" dirty="0">
                <a:latin typeface="Carlito"/>
                <a:cs typeface="Carlito"/>
              </a:rPr>
              <a:t>error</a:t>
            </a:r>
            <a:endParaRPr lang="en-US" sz="1800" dirty="0">
              <a:latin typeface="Carlito"/>
              <a:cs typeface="Carlito"/>
            </a:endParaRPr>
          </a:p>
        </p:txBody>
      </p:sp>
      <p:sp>
        <p:nvSpPr>
          <p:cNvPr id="4" name="object 8">
            <a:extLst>
              <a:ext uri="{FF2B5EF4-FFF2-40B4-BE49-F238E27FC236}">
                <a16:creationId xmlns:a16="http://schemas.microsoft.com/office/drawing/2014/main" id="{D3F0A2FB-9560-1627-9BA5-423A21267586}"/>
              </a:ext>
            </a:extLst>
          </p:cNvPr>
          <p:cNvSpPr/>
          <p:nvPr/>
        </p:nvSpPr>
        <p:spPr>
          <a:xfrm>
            <a:off x="7642422" y="289204"/>
            <a:ext cx="3458715" cy="2686433"/>
          </a:xfrm>
          <a:prstGeom prst="rect">
            <a:avLst/>
          </a:prstGeom>
          <a:blipFill>
            <a:blip r:embed="rId2" cstate="print"/>
            <a:stretch>
              <a:fillRect/>
            </a:stretch>
          </a:blipFill>
        </p:spPr>
        <p:txBody>
          <a:bodyPr wrap="square" lIns="0" tIns="0" rIns="0" bIns="0" rtlCol="0"/>
          <a:lstStyle/>
          <a:p>
            <a:endParaRPr sz="1350"/>
          </a:p>
        </p:txBody>
      </p:sp>
      <p:graphicFrame>
        <p:nvGraphicFramePr>
          <p:cNvPr id="6" name="object 7">
            <a:extLst>
              <a:ext uri="{FF2B5EF4-FFF2-40B4-BE49-F238E27FC236}">
                <a16:creationId xmlns:a16="http://schemas.microsoft.com/office/drawing/2014/main" id="{84D6CDBF-FE60-BAA6-90D4-87AC7B5B0CD2}"/>
              </a:ext>
            </a:extLst>
          </p:cNvPr>
          <p:cNvGraphicFramePr>
            <a:graphicFrameLocks noGrp="1"/>
          </p:cNvGraphicFramePr>
          <p:nvPr>
            <p:extLst>
              <p:ext uri="{D42A27DB-BD31-4B8C-83A1-F6EECF244321}">
                <p14:modId xmlns:p14="http://schemas.microsoft.com/office/powerpoint/2010/main" val="3385337717"/>
              </p:ext>
            </p:extLst>
          </p:nvPr>
        </p:nvGraphicFramePr>
        <p:xfrm>
          <a:off x="8033040" y="4182842"/>
          <a:ext cx="2677478" cy="1828799"/>
        </p:xfrm>
        <a:graphic>
          <a:graphicData uri="http://schemas.openxmlformats.org/drawingml/2006/table">
            <a:tbl>
              <a:tblPr firstRow="1" bandRow="1">
                <a:tableStyleId>{2D5ABB26-0587-4C30-8999-92F81FD0307C}</a:tableStyleId>
              </a:tblPr>
              <a:tblGrid>
                <a:gridCol w="1314231">
                  <a:extLst>
                    <a:ext uri="{9D8B030D-6E8A-4147-A177-3AD203B41FA5}">
                      <a16:colId xmlns:a16="http://schemas.microsoft.com/office/drawing/2014/main" val="20000"/>
                    </a:ext>
                  </a:extLst>
                </a:gridCol>
                <a:gridCol w="1363247">
                  <a:extLst>
                    <a:ext uri="{9D8B030D-6E8A-4147-A177-3AD203B41FA5}">
                      <a16:colId xmlns:a16="http://schemas.microsoft.com/office/drawing/2014/main" val="20001"/>
                    </a:ext>
                  </a:extLst>
                </a:gridCol>
              </a:tblGrid>
              <a:tr h="457200">
                <a:tc>
                  <a:txBody>
                    <a:bodyPr/>
                    <a:lstStyle/>
                    <a:p>
                      <a:pPr marL="91440">
                        <a:lnSpc>
                          <a:spcPct val="100000"/>
                        </a:lnSpc>
                        <a:spcBef>
                          <a:spcPts val="259"/>
                        </a:spcBef>
                      </a:pPr>
                      <a:r>
                        <a:rPr sz="1400" spc="-5" dirty="0">
                          <a:latin typeface="Carlito"/>
                          <a:cs typeface="Carlito"/>
                        </a:rPr>
                        <a:t>MSE</a:t>
                      </a:r>
                      <a:endParaRPr sz="1400" dirty="0">
                        <a:latin typeface="Carlito"/>
                        <a:cs typeface="Carlito"/>
                      </a:endParaRPr>
                    </a:p>
                  </a:txBody>
                  <a:tcPr marL="0" marR="0" marT="24764" marB="0">
                    <a:lnL w="12700">
                      <a:solidFill>
                        <a:srgbClr val="C0504D"/>
                      </a:solidFill>
                      <a:prstDash val="solid"/>
                    </a:lnL>
                    <a:lnT w="12700">
                      <a:solidFill>
                        <a:srgbClr val="C0504D"/>
                      </a:solidFill>
                      <a:prstDash val="solid"/>
                    </a:lnT>
                    <a:lnB w="12700">
                      <a:solidFill>
                        <a:srgbClr val="C0504D"/>
                      </a:solidFill>
                      <a:prstDash val="solid"/>
                    </a:lnB>
                    <a:solidFill>
                      <a:srgbClr val="F4E9E9"/>
                    </a:solidFill>
                  </a:tcPr>
                </a:tc>
                <a:tc>
                  <a:txBody>
                    <a:bodyPr/>
                    <a:lstStyle/>
                    <a:p>
                      <a:pPr marL="95885">
                        <a:lnSpc>
                          <a:spcPct val="100000"/>
                        </a:lnSpc>
                        <a:spcBef>
                          <a:spcPts val="259"/>
                        </a:spcBef>
                      </a:pPr>
                      <a:r>
                        <a:rPr lang="en-IN" sz="1400" b="0" i="0" dirty="0">
                          <a:solidFill>
                            <a:schemeClr val="tx1"/>
                          </a:solidFill>
                          <a:effectLst/>
                          <a:latin typeface="+mn-lt"/>
                          <a:ea typeface="+mn-ea"/>
                          <a:cs typeface="+mn-cs"/>
                        </a:rPr>
                        <a:t>72764.0061 </a:t>
                      </a:r>
                      <a:endParaRPr sz="1400" dirty="0">
                        <a:latin typeface="Carlito"/>
                        <a:cs typeface="Carlito"/>
                      </a:endParaRPr>
                    </a:p>
                  </a:txBody>
                  <a:tcPr marL="0" marR="0" marT="24764" marB="0">
                    <a:lnR w="12700">
                      <a:solidFill>
                        <a:srgbClr val="C0504D"/>
                      </a:solidFill>
                      <a:prstDash val="solid"/>
                    </a:lnR>
                    <a:lnT w="12700">
                      <a:solidFill>
                        <a:srgbClr val="C0504D"/>
                      </a:solidFill>
                      <a:prstDash val="solid"/>
                    </a:lnT>
                    <a:lnB w="12700">
                      <a:solidFill>
                        <a:srgbClr val="C0504D"/>
                      </a:solidFill>
                      <a:prstDash val="solid"/>
                    </a:lnB>
                    <a:solidFill>
                      <a:srgbClr val="F4E9E9"/>
                    </a:solidFill>
                  </a:tcPr>
                </a:tc>
                <a:extLst>
                  <a:ext uri="{0D108BD9-81ED-4DB2-BD59-A6C34878D82A}">
                    <a16:rowId xmlns:a16="http://schemas.microsoft.com/office/drawing/2014/main" val="10000"/>
                  </a:ext>
                </a:extLst>
              </a:tr>
              <a:tr h="457200">
                <a:tc>
                  <a:txBody>
                    <a:bodyPr/>
                    <a:lstStyle/>
                    <a:p>
                      <a:pPr marL="91440">
                        <a:lnSpc>
                          <a:spcPct val="100000"/>
                        </a:lnSpc>
                        <a:spcBef>
                          <a:spcPts val="260"/>
                        </a:spcBef>
                      </a:pPr>
                      <a:r>
                        <a:rPr sz="1400" spc="-5" dirty="0">
                          <a:latin typeface="Carlito"/>
                          <a:cs typeface="Carlito"/>
                        </a:rPr>
                        <a:t>RMSE</a:t>
                      </a:r>
                      <a:endParaRPr sz="1400">
                        <a:latin typeface="Carlito"/>
                        <a:cs typeface="Carlito"/>
                      </a:endParaRPr>
                    </a:p>
                  </a:txBody>
                  <a:tcPr marL="0" marR="0" marT="24765" marB="0">
                    <a:lnL w="12700">
                      <a:solidFill>
                        <a:srgbClr val="C0504D"/>
                      </a:solidFill>
                      <a:prstDash val="solid"/>
                    </a:lnL>
                    <a:lnT w="12700">
                      <a:solidFill>
                        <a:srgbClr val="C0504D"/>
                      </a:solidFill>
                      <a:prstDash val="solid"/>
                    </a:lnT>
                    <a:lnB w="12700">
                      <a:solidFill>
                        <a:srgbClr val="C0504D"/>
                      </a:solidFill>
                      <a:prstDash val="solid"/>
                    </a:lnB>
                  </a:tcPr>
                </a:tc>
                <a:tc>
                  <a:txBody>
                    <a:bodyPr/>
                    <a:lstStyle/>
                    <a:p>
                      <a:pPr marL="95885">
                        <a:lnSpc>
                          <a:spcPct val="100000"/>
                        </a:lnSpc>
                        <a:spcBef>
                          <a:spcPts val="260"/>
                        </a:spcBef>
                      </a:pPr>
                      <a:r>
                        <a:rPr lang="en-IN" sz="1400" b="0" i="0" dirty="0">
                          <a:solidFill>
                            <a:schemeClr val="tx1"/>
                          </a:solidFill>
                          <a:effectLst/>
                          <a:latin typeface="+mn-lt"/>
                          <a:ea typeface="+mn-ea"/>
                          <a:cs typeface="+mn-cs"/>
                        </a:rPr>
                        <a:t>269.748041</a:t>
                      </a:r>
                      <a:endParaRPr sz="1400" dirty="0">
                        <a:latin typeface="Carlito"/>
                        <a:cs typeface="Carlito"/>
                      </a:endParaRPr>
                    </a:p>
                  </a:txBody>
                  <a:tcPr marL="0" marR="0" marT="24765" marB="0">
                    <a:lnR w="12700">
                      <a:solidFill>
                        <a:srgbClr val="C0504D"/>
                      </a:solidFill>
                      <a:prstDash val="solid"/>
                    </a:lnR>
                    <a:lnT w="12700">
                      <a:solidFill>
                        <a:srgbClr val="C0504D"/>
                      </a:solidFill>
                      <a:prstDash val="solid"/>
                    </a:lnT>
                    <a:lnB w="12700">
                      <a:solidFill>
                        <a:srgbClr val="C0504D"/>
                      </a:solidFill>
                      <a:prstDash val="solid"/>
                    </a:lnB>
                  </a:tcPr>
                </a:tc>
                <a:extLst>
                  <a:ext uri="{0D108BD9-81ED-4DB2-BD59-A6C34878D82A}">
                    <a16:rowId xmlns:a16="http://schemas.microsoft.com/office/drawing/2014/main" val="10001"/>
                  </a:ext>
                </a:extLst>
              </a:tr>
              <a:tr h="457199">
                <a:tc>
                  <a:txBody>
                    <a:bodyPr/>
                    <a:lstStyle/>
                    <a:p>
                      <a:pPr marL="91440">
                        <a:lnSpc>
                          <a:spcPct val="100000"/>
                        </a:lnSpc>
                        <a:spcBef>
                          <a:spcPts val="259"/>
                        </a:spcBef>
                      </a:pPr>
                      <a:r>
                        <a:rPr sz="1400" spc="-5" dirty="0">
                          <a:latin typeface="Carlito"/>
                          <a:cs typeface="Carlito"/>
                        </a:rPr>
                        <a:t>R2</a:t>
                      </a:r>
                      <a:endParaRPr sz="1400" dirty="0">
                        <a:latin typeface="Carlito"/>
                        <a:cs typeface="Carlito"/>
                      </a:endParaRPr>
                    </a:p>
                  </a:txBody>
                  <a:tcPr marL="0" marR="0" marT="24764" marB="0">
                    <a:lnL w="12700">
                      <a:solidFill>
                        <a:srgbClr val="C0504D"/>
                      </a:solidFill>
                      <a:prstDash val="solid"/>
                    </a:lnL>
                    <a:lnT w="12700">
                      <a:solidFill>
                        <a:srgbClr val="C0504D"/>
                      </a:solidFill>
                      <a:prstDash val="solid"/>
                    </a:lnT>
                    <a:lnB w="12700">
                      <a:solidFill>
                        <a:srgbClr val="C0504D"/>
                      </a:solidFill>
                      <a:prstDash val="solid"/>
                    </a:lnB>
                    <a:solidFill>
                      <a:srgbClr val="F4E9E9"/>
                    </a:solidFill>
                  </a:tcPr>
                </a:tc>
                <a:tc>
                  <a:txBody>
                    <a:bodyPr/>
                    <a:lstStyle/>
                    <a:p>
                      <a:pPr marL="95885">
                        <a:lnSpc>
                          <a:spcPct val="100000"/>
                        </a:lnSpc>
                        <a:spcBef>
                          <a:spcPts val="259"/>
                        </a:spcBef>
                      </a:pPr>
                      <a:r>
                        <a:rPr lang="en-IN" sz="1400" b="0" i="0" dirty="0">
                          <a:solidFill>
                            <a:schemeClr val="tx1"/>
                          </a:solidFill>
                          <a:effectLst/>
                          <a:latin typeface="+mn-lt"/>
                          <a:ea typeface="+mn-ea"/>
                          <a:cs typeface="+mn-cs"/>
                        </a:rPr>
                        <a:t>0.484766</a:t>
                      </a:r>
                      <a:endParaRPr sz="1400" dirty="0">
                        <a:latin typeface="Carlito"/>
                        <a:cs typeface="Carlito"/>
                      </a:endParaRPr>
                    </a:p>
                  </a:txBody>
                  <a:tcPr marL="0" marR="0" marT="24764" marB="0">
                    <a:lnR w="12700">
                      <a:solidFill>
                        <a:srgbClr val="C0504D"/>
                      </a:solidFill>
                      <a:prstDash val="solid"/>
                    </a:lnR>
                    <a:lnT w="12700">
                      <a:solidFill>
                        <a:srgbClr val="C0504D"/>
                      </a:solidFill>
                      <a:prstDash val="solid"/>
                    </a:lnT>
                    <a:lnB w="12700">
                      <a:solidFill>
                        <a:srgbClr val="C0504D"/>
                      </a:solidFill>
                      <a:prstDash val="solid"/>
                    </a:lnB>
                    <a:solidFill>
                      <a:srgbClr val="F4E9E9"/>
                    </a:solidFill>
                  </a:tcPr>
                </a:tc>
                <a:extLst>
                  <a:ext uri="{0D108BD9-81ED-4DB2-BD59-A6C34878D82A}">
                    <a16:rowId xmlns:a16="http://schemas.microsoft.com/office/drawing/2014/main" val="10002"/>
                  </a:ext>
                </a:extLst>
              </a:tr>
              <a:tr h="457200">
                <a:tc>
                  <a:txBody>
                    <a:bodyPr/>
                    <a:lstStyle/>
                    <a:p>
                      <a:pPr marL="91440">
                        <a:lnSpc>
                          <a:spcPct val="100000"/>
                        </a:lnSpc>
                        <a:spcBef>
                          <a:spcPts val="260"/>
                        </a:spcBef>
                      </a:pPr>
                      <a:r>
                        <a:rPr sz="1400" spc="-10" dirty="0">
                          <a:latin typeface="Carlito"/>
                          <a:cs typeface="Carlito"/>
                        </a:rPr>
                        <a:t>Adjusted_R2</a:t>
                      </a:r>
                      <a:endParaRPr sz="1400" dirty="0">
                        <a:latin typeface="Carlito"/>
                        <a:cs typeface="Carlito"/>
                      </a:endParaRPr>
                    </a:p>
                  </a:txBody>
                  <a:tcPr marL="0" marR="0" marT="24765" marB="0">
                    <a:lnL w="12700">
                      <a:solidFill>
                        <a:srgbClr val="C0504D"/>
                      </a:solidFill>
                      <a:prstDash val="solid"/>
                    </a:lnL>
                    <a:lnT w="12700">
                      <a:solidFill>
                        <a:srgbClr val="C0504D"/>
                      </a:solidFill>
                      <a:prstDash val="solid"/>
                    </a:lnT>
                    <a:lnB w="12700">
                      <a:solidFill>
                        <a:srgbClr val="C0504D"/>
                      </a:solidFill>
                      <a:prstDash val="solid"/>
                    </a:lnB>
                  </a:tcPr>
                </a:tc>
                <a:tc>
                  <a:txBody>
                    <a:bodyPr/>
                    <a:lstStyle/>
                    <a:p>
                      <a:pPr marL="95885">
                        <a:lnSpc>
                          <a:spcPct val="100000"/>
                        </a:lnSpc>
                        <a:spcBef>
                          <a:spcPts val="260"/>
                        </a:spcBef>
                      </a:pPr>
                      <a:r>
                        <a:rPr lang="en-IN" sz="1400" b="0" i="0" dirty="0">
                          <a:solidFill>
                            <a:schemeClr val="tx1"/>
                          </a:solidFill>
                          <a:effectLst/>
                          <a:latin typeface="+mn-lt"/>
                          <a:ea typeface="+mn-ea"/>
                          <a:cs typeface="+mn-cs"/>
                        </a:rPr>
                        <a:t>0.484758</a:t>
                      </a:r>
                      <a:endParaRPr sz="1400" dirty="0">
                        <a:latin typeface="Carlito"/>
                        <a:cs typeface="Carlito"/>
                      </a:endParaRPr>
                    </a:p>
                  </a:txBody>
                  <a:tcPr marL="0" marR="0" marT="24765" marB="0">
                    <a:lnR w="12700">
                      <a:solidFill>
                        <a:srgbClr val="C0504D"/>
                      </a:solidFill>
                      <a:prstDash val="solid"/>
                    </a:lnR>
                    <a:lnT w="12700">
                      <a:solidFill>
                        <a:srgbClr val="C0504D"/>
                      </a:solidFill>
                      <a:prstDash val="solid"/>
                    </a:lnT>
                    <a:lnB w="12700">
                      <a:solidFill>
                        <a:srgbClr val="C0504D"/>
                      </a:solidFill>
                      <a:prstDash val="solid"/>
                    </a:lnB>
                  </a:tcPr>
                </a:tc>
                <a:extLst>
                  <a:ext uri="{0D108BD9-81ED-4DB2-BD59-A6C34878D82A}">
                    <a16:rowId xmlns:a16="http://schemas.microsoft.com/office/drawing/2014/main" val="10003"/>
                  </a:ext>
                </a:extLst>
              </a:tr>
            </a:tbl>
          </a:graphicData>
        </a:graphic>
      </p:graphicFrame>
      <p:sp>
        <p:nvSpPr>
          <p:cNvPr id="8" name="TextBox 7">
            <a:extLst>
              <a:ext uri="{FF2B5EF4-FFF2-40B4-BE49-F238E27FC236}">
                <a16:creationId xmlns:a16="http://schemas.microsoft.com/office/drawing/2014/main" id="{8406A616-7FBB-F277-B89E-E9E3F3374200}"/>
              </a:ext>
            </a:extLst>
          </p:cNvPr>
          <p:cNvSpPr txBox="1"/>
          <p:nvPr/>
        </p:nvSpPr>
        <p:spPr>
          <a:xfrm>
            <a:off x="1732549" y="457101"/>
            <a:ext cx="6096000" cy="646331"/>
          </a:xfrm>
          <a:prstGeom prst="rect">
            <a:avLst/>
          </a:prstGeom>
          <a:noFill/>
        </p:spPr>
        <p:txBody>
          <a:bodyPr wrap="square">
            <a:spAutoFit/>
          </a:bodyPr>
          <a:lstStyle/>
          <a:p>
            <a:r>
              <a:rPr lang="en-IN" sz="3600" b="1" u="sng" spc="-4" dirty="0">
                <a:solidFill>
                  <a:srgbClr val="FF0000"/>
                </a:solidFill>
              </a:rPr>
              <a:t>Linear</a:t>
            </a:r>
            <a:r>
              <a:rPr lang="en-IN" sz="3600" b="1" u="sng" spc="-53" dirty="0">
                <a:solidFill>
                  <a:srgbClr val="FF0000"/>
                </a:solidFill>
              </a:rPr>
              <a:t> </a:t>
            </a:r>
            <a:r>
              <a:rPr lang="en-IN" sz="3600" b="1" u="sng" spc="-11" dirty="0">
                <a:solidFill>
                  <a:srgbClr val="FF0000"/>
                </a:solidFill>
              </a:rPr>
              <a:t>Regression</a:t>
            </a:r>
            <a:endParaRPr lang="en-IN" sz="3600" b="1" u="sng" dirty="0">
              <a:solidFill>
                <a:srgbClr val="FF0000"/>
              </a:solidFill>
            </a:endParaRPr>
          </a:p>
        </p:txBody>
      </p:sp>
      <p:pic>
        <p:nvPicPr>
          <p:cNvPr id="10" name="Picture 9" descr="Text&#10;&#10;Description automatically generated with low confidence">
            <a:extLst>
              <a:ext uri="{FF2B5EF4-FFF2-40B4-BE49-F238E27FC236}">
                <a16:creationId xmlns:a16="http://schemas.microsoft.com/office/drawing/2014/main" id="{D66E0D8A-468B-3D18-98F0-D93E54C7B9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07369" y="5097241"/>
            <a:ext cx="3124912" cy="990826"/>
          </a:xfrm>
          <a:prstGeom prst="rect">
            <a:avLst/>
          </a:prstGeom>
        </p:spPr>
      </p:pic>
    </p:spTree>
    <p:extLst>
      <p:ext uri="{BB962C8B-B14F-4D97-AF65-F5344CB8AC3E}">
        <p14:creationId xmlns:p14="http://schemas.microsoft.com/office/powerpoint/2010/main" val="26013414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3A9CEB3C-9AE0-48E6-95AB-66AEE1B0359C}"/>
              </a:ext>
            </a:extLst>
          </p:cNvPr>
          <p:cNvSpPr/>
          <p:nvPr/>
        </p:nvSpPr>
        <p:spPr>
          <a:xfrm>
            <a:off x="1500554" y="578337"/>
            <a:ext cx="10753969" cy="4934567"/>
          </a:xfrm>
          <a:prstGeom prst="ellipse">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5" name="Parallelogram 4">
            <a:extLst>
              <a:ext uri="{FF2B5EF4-FFF2-40B4-BE49-F238E27FC236}">
                <a16:creationId xmlns:a16="http://schemas.microsoft.com/office/drawing/2014/main" id="{4E0D8D72-6EEF-4DB0-BAA2-BBAC573E7B5D}"/>
              </a:ext>
            </a:extLst>
          </p:cNvPr>
          <p:cNvSpPr/>
          <p:nvPr/>
        </p:nvSpPr>
        <p:spPr>
          <a:xfrm>
            <a:off x="410817" y="5711687"/>
            <a:ext cx="11569148" cy="1046922"/>
          </a:xfrm>
          <a:prstGeom prst="parallelogram">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2400" u="sng" dirty="0">
                <a:solidFill>
                  <a:srgbClr val="FF0000"/>
                </a:solidFill>
              </a:rPr>
              <a:t>Linear regression :</a:t>
            </a:r>
            <a:r>
              <a:rPr lang="en-US" b="0" i="0" dirty="0">
                <a:solidFill>
                  <a:schemeClr val="tx1"/>
                </a:solidFill>
                <a:effectLst/>
                <a:latin typeface="Google Sans"/>
              </a:rPr>
              <a:t>It mathematically models the unknown or dependent variable(</a:t>
            </a:r>
            <a:r>
              <a:rPr lang="en-US" b="1" i="0" dirty="0" err="1">
                <a:solidFill>
                  <a:srgbClr val="FFCC00"/>
                </a:solidFill>
                <a:effectLst/>
                <a:latin typeface="Google Sans"/>
              </a:rPr>
              <a:t>pickup_longitude</a:t>
            </a:r>
            <a:r>
              <a:rPr lang="en-US" b="0" i="0" dirty="0">
                <a:solidFill>
                  <a:schemeClr val="tx1"/>
                </a:solidFill>
                <a:effectLst/>
                <a:latin typeface="Google Sans"/>
              </a:rPr>
              <a:t>) and the known or independent variable(</a:t>
            </a:r>
            <a:r>
              <a:rPr lang="en-US" b="1" i="0" dirty="0" err="1">
                <a:solidFill>
                  <a:srgbClr val="FFCC00"/>
                </a:solidFill>
                <a:effectLst/>
                <a:latin typeface="Google Sans"/>
              </a:rPr>
              <a:t>dropoff_longitude</a:t>
            </a:r>
            <a:r>
              <a:rPr lang="en-US" b="0" i="0" dirty="0">
                <a:solidFill>
                  <a:schemeClr val="tx1"/>
                </a:solidFill>
                <a:effectLst/>
                <a:latin typeface="Google Sans"/>
              </a:rPr>
              <a:t>) as a linear equation.</a:t>
            </a:r>
            <a:r>
              <a:rPr lang="en-US" dirty="0">
                <a:solidFill>
                  <a:schemeClr val="tx1"/>
                </a:solidFill>
              </a:rPr>
              <a:t> </a:t>
            </a:r>
          </a:p>
        </p:txBody>
      </p:sp>
      <p:pic>
        <p:nvPicPr>
          <p:cNvPr id="7" name="Picture 6">
            <a:extLst>
              <a:ext uri="{FF2B5EF4-FFF2-40B4-BE49-F238E27FC236}">
                <a16:creationId xmlns:a16="http://schemas.microsoft.com/office/drawing/2014/main" id="{5C3D4DE9-495D-1B87-4538-FC9C05AEDDBF}"/>
              </a:ext>
            </a:extLst>
          </p:cNvPr>
          <p:cNvPicPr>
            <a:picLocks noChangeAspect="1"/>
          </p:cNvPicPr>
          <p:nvPr/>
        </p:nvPicPr>
        <p:blipFill>
          <a:blip r:embed="rId2"/>
          <a:stretch>
            <a:fillRect/>
          </a:stretch>
        </p:blipFill>
        <p:spPr>
          <a:xfrm>
            <a:off x="3789772" y="1068158"/>
            <a:ext cx="5870044" cy="3885900"/>
          </a:xfrm>
          <a:prstGeom prst="rect">
            <a:avLst/>
          </a:prstGeom>
        </p:spPr>
      </p:pic>
    </p:spTree>
    <p:extLst>
      <p:ext uri="{BB962C8B-B14F-4D97-AF65-F5344CB8AC3E}">
        <p14:creationId xmlns:p14="http://schemas.microsoft.com/office/powerpoint/2010/main" val="826619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EF320A37-119A-45F5-AB27-F310B571A638}"/>
              </a:ext>
            </a:extLst>
          </p:cNvPr>
          <p:cNvSpPr/>
          <p:nvPr/>
        </p:nvSpPr>
        <p:spPr>
          <a:xfrm>
            <a:off x="908283" y="736148"/>
            <a:ext cx="9197009" cy="4683114"/>
          </a:xfrm>
          <a:prstGeom prst="ellipse">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5" name="Parallelogram 4">
            <a:extLst>
              <a:ext uri="{FF2B5EF4-FFF2-40B4-BE49-F238E27FC236}">
                <a16:creationId xmlns:a16="http://schemas.microsoft.com/office/drawing/2014/main" id="{C3D2CA7B-21A0-41A6-BA3C-148D1AD372A0}"/>
              </a:ext>
            </a:extLst>
          </p:cNvPr>
          <p:cNvSpPr/>
          <p:nvPr/>
        </p:nvSpPr>
        <p:spPr>
          <a:xfrm>
            <a:off x="410817" y="5711687"/>
            <a:ext cx="11569148" cy="1046922"/>
          </a:xfrm>
          <a:prstGeom prst="parallelogram">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2400" u="sng" dirty="0">
                <a:solidFill>
                  <a:srgbClr val="FF0000"/>
                </a:solidFill>
              </a:rPr>
              <a:t>Linear regression :</a:t>
            </a:r>
            <a:r>
              <a:rPr lang="en-US" b="0" i="0" dirty="0">
                <a:solidFill>
                  <a:schemeClr val="tx1"/>
                </a:solidFill>
                <a:effectLst/>
                <a:latin typeface="Google Sans"/>
              </a:rPr>
              <a:t>It mathematically models the unknown or dependent variable(</a:t>
            </a:r>
            <a:r>
              <a:rPr lang="en-US" b="1" i="0" dirty="0" err="1">
                <a:solidFill>
                  <a:srgbClr val="FFCC00"/>
                </a:solidFill>
                <a:effectLst/>
                <a:latin typeface="Google Sans"/>
              </a:rPr>
              <a:t>pickup_longitude</a:t>
            </a:r>
            <a:r>
              <a:rPr lang="en-US" b="0" i="0" dirty="0">
                <a:solidFill>
                  <a:schemeClr val="tx1"/>
                </a:solidFill>
                <a:effectLst/>
                <a:latin typeface="Google Sans"/>
              </a:rPr>
              <a:t>) and the known or independent variable(</a:t>
            </a:r>
            <a:r>
              <a:rPr lang="en-US" b="1" i="0" dirty="0" err="1">
                <a:solidFill>
                  <a:srgbClr val="FFCC00"/>
                </a:solidFill>
                <a:effectLst/>
                <a:latin typeface="Google Sans"/>
              </a:rPr>
              <a:t>pickup_latitude</a:t>
            </a:r>
            <a:r>
              <a:rPr lang="en-US" b="0" i="0" dirty="0">
                <a:solidFill>
                  <a:schemeClr val="tx1"/>
                </a:solidFill>
                <a:effectLst/>
                <a:latin typeface="Google Sans"/>
              </a:rPr>
              <a:t>) as a linear equation.</a:t>
            </a:r>
            <a:r>
              <a:rPr lang="en-US" dirty="0">
                <a:solidFill>
                  <a:schemeClr val="tx1"/>
                </a:solidFill>
              </a:rPr>
              <a:t> </a:t>
            </a:r>
          </a:p>
        </p:txBody>
      </p:sp>
      <p:pic>
        <p:nvPicPr>
          <p:cNvPr id="7" name="Picture 6">
            <a:extLst>
              <a:ext uri="{FF2B5EF4-FFF2-40B4-BE49-F238E27FC236}">
                <a16:creationId xmlns:a16="http://schemas.microsoft.com/office/drawing/2014/main" id="{6187B098-70EA-C13F-2631-4B2E15D658BE}"/>
              </a:ext>
            </a:extLst>
          </p:cNvPr>
          <p:cNvPicPr>
            <a:picLocks noChangeAspect="1"/>
          </p:cNvPicPr>
          <p:nvPr/>
        </p:nvPicPr>
        <p:blipFill>
          <a:blip r:embed="rId2"/>
          <a:stretch>
            <a:fillRect/>
          </a:stretch>
        </p:blipFill>
        <p:spPr>
          <a:xfrm>
            <a:off x="2652517" y="1375507"/>
            <a:ext cx="5522375" cy="3576334"/>
          </a:xfrm>
          <a:prstGeom prst="rect">
            <a:avLst/>
          </a:prstGeom>
        </p:spPr>
      </p:pic>
    </p:spTree>
    <p:extLst>
      <p:ext uri="{BB962C8B-B14F-4D97-AF65-F5344CB8AC3E}">
        <p14:creationId xmlns:p14="http://schemas.microsoft.com/office/powerpoint/2010/main" val="2238168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Flowchart: Alternate Process 26">
            <a:extLst>
              <a:ext uri="{FF2B5EF4-FFF2-40B4-BE49-F238E27FC236}">
                <a16:creationId xmlns:a16="http://schemas.microsoft.com/office/drawing/2014/main" id="{BDD8474F-1450-4E8C-8244-7BBA8F61EEE3}"/>
              </a:ext>
            </a:extLst>
          </p:cNvPr>
          <p:cNvSpPr/>
          <p:nvPr/>
        </p:nvSpPr>
        <p:spPr>
          <a:xfrm>
            <a:off x="8312312" y="1099901"/>
            <a:ext cx="3274646" cy="5442650"/>
          </a:xfrm>
          <a:prstGeom prst="flowChartAlternateProcess">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solidFill>
                <a:schemeClr val="accent4"/>
              </a:solidFill>
            </a:endParaRPr>
          </a:p>
        </p:txBody>
      </p:sp>
      <p:sp>
        <p:nvSpPr>
          <p:cNvPr id="3" name="TextBox 2">
            <a:extLst>
              <a:ext uri="{FF2B5EF4-FFF2-40B4-BE49-F238E27FC236}">
                <a16:creationId xmlns:a16="http://schemas.microsoft.com/office/drawing/2014/main" id="{DC8ADCD3-6743-62BF-8500-5466DC974657}"/>
              </a:ext>
            </a:extLst>
          </p:cNvPr>
          <p:cNvSpPr txBox="1"/>
          <p:nvPr/>
        </p:nvSpPr>
        <p:spPr>
          <a:xfrm>
            <a:off x="9190892" y="1906953"/>
            <a:ext cx="1472549" cy="3970318"/>
          </a:xfrm>
          <a:prstGeom prst="rect">
            <a:avLst/>
          </a:prstGeom>
          <a:noFill/>
        </p:spPr>
        <p:txBody>
          <a:bodyPr wrap="square">
            <a:spAutoFit/>
          </a:bodyPr>
          <a:lstStyle/>
          <a:p>
            <a:pPr algn="l">
              <a:buFont typeface="Arial" panose="020B0604020202020204" pitchFamily="34" charset="0"/>
              <a:buChar char="•"/>
            </a:pPr>
            <a:r>
              <a:rPr lang="en-US" b="1" i="1" dirty="0">
                <a:solidFill>
                  <a:srgbClr val="FFFF00"/>
                </a:solidFill>
                <a:effectLst/>
                <a:latin typeface="system-ui"/>
              </a:rPr>
              <a:t>53.50% of the trips are completed by the vendor 2 and 46.50% of the trips are completed by vendor 1.</a:t>
            </a:r>
            <a:endParaRPr lang="en-US" b="0" i="0" dirty="0">
              <a:solidFill>
                <a:srgbClr val="FFFF00"/>
              </a:solidFill>
              <a:effectLst/>
              <a:latin typeface="system-ui"/>
            </a:endParaRPr>
          </a:p>
          <a:p>
            <a:pPr algn="l">
              <a:buFont typeface="Arial" panose="020B0604020202020204" pitchFamily="34" charset="0"/>
              <a:buChar char="•"/>
            </a:pPr>
            <a:r>
              <a:rPr lang="en-US" b="1" i="1" dirty="0">
                <a:solidFill>
                  <a:srgbClr val="FFFF00"/>
                </a:solidFill>
                <a:effectLst/>
                <a:latin typeface="system-ui"/>
              </a:rPr>
              <a:t>also maximum duration is covered by vendor 2</a:t>
            </a:r>
            <a:endParaRPr lang="en-US" b="0" i="0" dirty="0">
              <a:solidFill>
                <a:srgbClr val="FFFF00"/>
              </a:solidFill>
              <a:effectLst/>
              <a:latin typeface="system-ui"/>
            </a:endParaRPr>
          </a:p>
        </p:txBody>
      </p:sp>
      <p:pic>
        <p:nvPicPr>
          <p:cNvPr id="7" name="Picture 6">
            <a:extLst>
              <a:ext uri="{FF2B5EF4-FFF2-40B4-BE49-F238E27FC236}">
                <a16:creationId xmlns:a16="http://schemas.microsoft.com/office/drawing/2014/main" id="{F36E500E-0308-F790-4A5B-FA3E176BE1CE}"/>
              </a:ext>
            </a:extLst>
          </p:cNvPr>
          <p:cNvPicPr>
            <a:picLocks noChangeAspect="1"/>
          </p:cNvPicPr>
          <p:nvPr/>
        </p:nvPicPr>
        <p:blipFill>
          <a:blip r:embed="rId2"/>
          <a:stretch>
            <a:fillRect/>
          </a:stretch>
        </p:blipFill>
        <p:spPr>
          <a:xfrm>
            <a:off x="2670891" y="315449"/>
            <a:ext cx="3487468" cy="2755997"/>
          </a:xfrm>
          <a:prstGeom prst="rect">
            <a:avLst/>
          </a:prstGeom>
        </p:spPr>
      </p:pic>
      <p:pic>
        <p:nvPicPr>
          <p:cNvPr id="9" name="Picture 8">
            <a:extLst>
              <a:ext uri="{FF2B5EF4-FFF2-40B4-BE49-F238E27FC236}">
                <a16:creationId xmlns:a16="http://schemas.microsoft.com/office/drawing/2014/main" id="{8BFE3842-0CA8-023D-40E7-73E4FD84F4EA}"/>
              </a:ext>
            </a:extLst>
          </p:cNvPr>
          <p:cNvPicPr>
            <a:picLocks noChangeAspect="1"/>
          </p:cNvPicPr>
          <p:nvPr/>
        </p:nvPicPr>
        <p:blipFill>
          <a:blip r:embed="rId3"/>
          <a:srcRect t="2724"/>
          <a:stretch/>
        </p:blipFill>
        <p:spPr>
          <a:xfrm>
            <a:off x="2335649" y="3429000"/>
            <a:ext cx="3760351" cy="2871274"/>
          </a:xfrm>
          <a:prstGeom prst="rect">
            <a:avLst/>
          </a:prstGeom>
        </p:spPr>
      </p:pic>
    </p:spTree>
    <p:extLst>
      <p:ext uri="{BB962C8B-B14F-4D97-AF65-F5344CB8AC3E}">
        <p14:creationId xmlns:p14="http://schemas.microsoft.com/office/powerpoint/2010/main" val="30260494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A00B9E4-511D-431C-8D9B-B1317A4F46A1}"/>
              </a:ext>
            </a:extLst>
          </p:cNvPr>
          <p:cNvPicPr>
            <a:picLocks noChangeAspect="1"/>
          </p:cNvPicPr>
          <p:nvPr/>
        </p:nvPicPr>
        <p:blipFill>
          <a:blip r:embed="rId2"/>
          <a:stretch>
            <a:fillRect/>
          </a:stretch>
        </p:blipFill>
        <p:spPr>
          <a:xfrm>
            <a:off x="0" y="-82826"/>
            <a:ext cx="12192000" cy="3571285"/>
          </a:xfrm>
          <a:prstGeom prst="rect">
            <a:avLst/>
          </a:prstGeom>
        </p:spPr>
      </p:pic>
      <p:sp>
        <p:nvSpPr>
          <p:cNvPr id="6" name="Rectangle: Diagonal Corners Snipped 5">
            <a:extLst>
              <a:ext uri="{FF2B5EF4-FFF2-40B4-BE49-F238E27FC236}">
                <a16:creationId xmlns:a16="http://schemas.microsoft.com/office/drawing/2014/main" id="{C72B8779-7188-4B9E-9074-1CEC637C7CFE}"/>
              </a:ext>
            </a:extLst>
          </p:cNvPr>
          <p:cNvSpPr/>
          <p:nvPr/>
        </p:nvSpPr>
        <p:spPr>
          <a:xfrm>
            <a:off x="1139687" y="3843130"/>
            <a:ext cx="10336696" cy="2478157"/>
          </a:xfrm>
          <a:prstGeom prst="snip2Diag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7" name="TextBox 6">
            <a:extLst>
              <a:ext uri="{FF2B5EF4-FFF2-40B4-BE49-F238E27FC236}">
                <a16:creationId xmlns:a16="http://schemas.microsoft.com/office/drawing/2014/main" id="{619B9617-AA82-4496-BE27-64028DBD2EBE}"/>
              </a:ext>
            </a:extLst>
          </p:cNvPr>
          <p:cNvSpPr txBox="1"/>
          <p:nvPr/>
        </p:nvSpPr>
        <p:spPr>
          <a:xfrm>
            <a:off x="1504122" y="4084478"/>
            <a:ext cx="9607826" cy="1754326"/>
          </a:xfrm>
          <a:prstGeom prst="rect">
            <a:avLst/>
          </a:prstGeom>
          <a:noFill/>
        </p:spPr>
        <p:txBody>
          <a:bodyPr wrap="square" rtlCol="0">
            <a:spAutoFit/>
          </a:bodyPr>
          <a:lstStyle/>
          <a:p>
            <a:pPr algn="ctr"/>
            <a:r>
              <a:rPr lang="en-US" b="1" dirty="0">
                <a:solidFill>
                  <a:srgbClr val="00B050"/>
                </a:solidFill>
              </a:rPr>
              <a:t>Trip Duration Viz.</a:t>
            </a:r>
          </a:p>
          <a:p>
            <a:endParaRPr lang="en-US" b="1" dirty="0"/>
          </a:p>
          <a:p>
            <a:r>
              <a:rPr lang="en-US" b="1" dirty="0"/>
              <a:t>Probably in this visualization we can clearly see some outliers (marked in Red) , their trips are lasting between 1900000 seconds (528 Hours) to somewhere around 3500000 (972 hours) seconds which is impossible in case of taxi trips , How can a taxi trip be that long ? It’s Quite suspicious. We’ll have to get rid of those Outliers or else it’ll affect our model’s performance. </a:t>
            </a:r>
          </a:p>
        </p:txBody>
      </p:sp>
      <p:sp>
        <p:nvSpPr>
          <p:cNvPr id="8" name="Oval 7">
            <a:extLst>
              <a:ext uri="{FF2B5EF4-FFF2-40B4-BE49-F238E27FC236}">
                <a16:creationId xmlns:a16="http://schemas.microsoft.com/office/drawing/2014/main" id="{6B90F9ED-31A4-4C19-BE2B-650ADDC75D76}"/>
              </a:ext>
            </a:extLst>
          </p:cNvPr>
          <p:cNvSpPr/>
          <p:nvPr/>
        </p:nvSpPr>
        <p:spPr>
          <a:xfrm>
            <a:off x="6308035" y="834887"/>
            <a:ext cx="5446643" cy="1219200"/>
          </a:xfrm>
          <a:prstGeom prst="ellipse">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extLst>
      <p:ext uri="{BB962C8B-B14F-4D97-AF65-F5344CB8AC3E}">
        <p14:creationId xmlns:p14="http://schemas.microsoft.com/office/powerpoint/2010/main" val="831243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grpId="0" nodeType="withEffect">
                                  <p:stCondLst>
                                    <p:cond delay="0"/>
                                  </p:stCondLst>
                                  <p:childTnLst>
                                    <p:animRot by="21600000">
                                      <p:cBhvr>
                                        <p:cTn id="6" dur="2000" fill="hold"/>
                                        <p:tgtEl>
                                          <p:spTgt spid="7"/>
                                        </p:tgtEl>
                                        <p:attrNameLst>
                                          <p:attrName>r</p:attrName>
                                        </p:attrNameLst>
                                      </p:cBhvr>
                                    </p:animRot>
                                  </p:childTnLst>
                                </p:cTn>
                              </p:par>
                              <p:par>
                                <p:cTn id="7" presetID="16" presetClass="entr" presetSubtype="21"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animEffect transition="in" filter="barn(inVertical)">
                                      <p:cBhvr>
                                        <p:cTn id="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6E277B9-A0AB-F674-68E0-906841B7BFDA}"/>
              </a:ext>
            </a:extLst>
          </p:cNvPr>
          <p:cNvSpPr txBox="1"/>
          <p:nvPr/>
        </p:nvSpPr>
        <p:spPr>
          <a:xfrm>
            <a:off x="828428" y="751344"/>
            <a:ext cx="10277233" cy="5355312"/>
          </a:xfrm>
          <a:prstGeom prst="rect">
            <a:avLst/>
          </a:prstGeom>
          <a:noFill/>
        </p:spPr>
        <p:txBody>
          <a:bodyPr wrap="square">
            <a:spAutoFit/>
          </a:bodyPr>
          <a:lstStyle/>
          <a:p>
            <a:pPr algn="l"/>
            <a:r>
              <a:rPr lang="en-US" b="1" i="0" dirty="0">
                <a:solidFill>
                  <a:srgbClr val="222222"/>
                </a:solidFill>
                <a:effectLst/>
                <a:latin typeface="Lato" panose="020F0502020204030203" pitchFamily="34" charset="0"/>
              </a:rPr>
              <a:t>1) Mean Absolute Error(MAE)</a:t>
            </a:r>
            <a:endParaRPr lang="en-US" b="0" i="0" dirty="0">
              <a:solidFill>
                <a:srgbClr val="222222"/>
              </a:solidFill>
              <a:effectLst/>
              <a:latin typeface="Lato" panose="020F0502020204030203" pitchFamily="34" charset="0"/>
            </a:endParaRPr>
          </a:p>
          <a:p>
            <a:pPr algn="l"/>
            <a:r>
              <a:rPr lang="en-US" b="0" i="0" dirty="0">
                <a:solidFill>
                  <a:srgbClr val="222222"/>
                </a:solidFill>
                <a:effectLst/>
                <a:latin typeface="Lato" panose="020F0502020204030203" pitchFamily="34" charset="0"/>
              </a:rPr>
              <a:t>MAE is a very simple metric which calculates the absolute difference between actual and predicted values.</a:t>
            </a:r>
          </a:p>
          <a:p>
            <a:pPr algn="l"/>
            <a:endParaRPr lang="en-US" dirty="0">
              <a:solidFill>
                <a:srgbClr val="222222"/>
              </a:solidFill>
              <a:latin typeface="Lato" panose="020F0502020204030203" pitchFamily="34" charset="0"/>
            </a:endParaRPr>
          </a:p>
          <a:p>
            <a:r>
              <a:rPr lang="en-US" b="1" dirty="0">
                <a:solidFill>
                  <a:srgbClr val="222222"/>
                </a:solidFill>
                <a:latin typeface="Lato" panose="020F0502020204030203" pitchFamily="34" charset="0"/>
              </a:rPr>
              <a:t>2) Mean Squared Error(MSE)</a:t>
            </a:r>
          </a:p>
          <a:p>
            <a:pPr algn="l"/>
            <a:r>
              <a:rPr lang="en-US" b="0" i="0" dirty="0">
                <a:solidFill>
                  <a:srgbClr val="222222"/>
                </a:solidFill>
                <a:effectLst/>
                <a:latin typeface="Lato" panose="020F0502020204030203" pitchFamily="34" charset="0"/>
              </a:rPr>
              <a:t>MSE is a most used and very simple metric with a little bit of change in mean absolute error. Mean squared error states that finding the squared difference between actual and predicted value.</a:t>
            </a:r>
          </a:p>
          <a:p>
            <a:pPr algn="l"/>
            <a:endParaRPr lang="en-US" b="0" i="0" dirty="0">
              <a:solidFill>
                <a:srgbClr val="222222"/>
              </a:solidFill>
              <a:effectLst/>
              <a:latin typeface="Lato" panose="020F0502020204030203" pitchFamily="34" charset="0"/>
            </a:endParaRPr>
          </a:p>
          <a:p>
            <a:pPr algn="l"/>
            <a:r>
              <a:rPr lang="en-US" b="1" i="0" dirty="0">
                <a:solidFill>
                  <a:srgbClr val="222222"/>
                </a:solidFill>
                <a:effectLst/>
                <a:latin typeface="Lato" panose="020F0502020204030203" pitchFamily="34" charset="0"/>
              </a:rPr>
              <a:t>3) Root Mean Squared Error(RMSE)</a:t>
            </a:r>
            <a:endParaRPr lang="en-US" b="0" i="0" dirty="0">
              <a:solidFill>
                <a:srgbClr val="222222"/>
              </a:solidFill>
              <a:effectLst/>
              <a:latin typeface="Lato" panose="020F0502020204030203" pitchFamily="34" charset="0"/>
            </a:endParaRPr>
          </a:p>
          <a:p>
            <a:pPr algn="l"/>
            <a:r>
              <a:rPr lang="en-US" b="0" i="0" dirty="0">
                <a:solidFill>
                  <a:srgbClr val="222222"/>
                </a:solidFill>
                <a:effectLst/>
                <a:latin typeface="Lato" panose="020F0502020204030203" pitchFamily="34" charset="0"/>
              </a:rPr>
              <a:t>As RMSE is clear by the name itself, that it is a simple square root of mean squared error.</a:t>
            </a:r>
          </a:p>
          <a:p>
            <a:pPr algn="l"/>
            <a:endParaRPr lang="en-US" dirty="0">
              <a:solidFill>
                <a:srgbClr val="222222"/>
              </a:solidFill>
              <a:latin typeface="Lato" panose="020F0502020204030203" pitchFamily="34" charset="0"/>
            </a:endParaRPr>
          </a:p>
          <a:p>
            <a:r>
              <a:rPr lang="en-US" dirty="0">
                <a:solidFill>
                  <a:srgbClr val="222222"/>
                </a:solidFill>
                <a:latin typeface="Lato" panose="020F0502020204030203" pitchFamily="34" charset="0"/>
              </a:rPr>
              <a:t>4</a:t>
            </a:r>
            <a:r>
              <a:rPr lang="en-US" b="0" i="0" dirty="0">
                <a:solidFill>
                  <a:srgbClr val="222222"/>
                </a:solidFill>
                <a:effectLst/>
                <a:latin typeface="Lato" panose="020F0502020204030203" pitchFamily="34" charset="0"/>
              </a:rPr>
              <a:t>) </a:t>
            </a:r>
            <a:r>
              <a:rPr lang="en-US" b="1" dirty="0">
                <a:solidFill>
                  <a:srgbClr val="222222"/>
                </a:solidFill>
                <a:latin typeface="Lato" panose="020F0502020204030203" pitchFamily="34" charset="0"/>
              </a:rPr>
              <a:t>R Squared (R2)</a:t>
            </a:r>
          </a:p>
          <a:p>
            <a:pPr algn="l"/>
            <a:r>
              <a:rPr lang="en-US" b="0" i="0" dirty="0">
                <a:solidFill>
                  <a:srgbClr val="222222"/>
                </a:solidFill>
                <a:effectLst/>
                <a:latin typeface="Lato" panose="020F0502020204030203" pitchFamily="34" charset="0"/>
              </a:rPr>
              <a:t>R2 score is a metric that tells the performance of your model, not the loss in an absolute sense that how many wells did your model perform.</a:t>
            </a:r>
          </a:p>
          <a:p>
            <a:pPr algn="l"/>
            <a:endParaRPr lang="en-US" dirty="0">
              <a:solidFill>
                <a:srgbClr val="222222"/>
              </a:solidFill>
              <a:latin typeface="Lato" panose="020F0502020204030203" pitchFamily="34" charset="0"/>
            </a:endParaRPr>
          </a:p>
          <a:p>
            <a:pPr algn="l"/>
            <a:r>
              <a:rPr lang="en-US" b="0" i="0" dirty="0">
                <a:solidFill>
                  <a:srgbClr val="222222"/>
                </a:solidFill>
                <a:effectLst/>
                <a:latin typeface="Lato" panose="020F0502020204030203" pitchFamily="34" charset="0"/>
              </a:rPr>
              <a:t>5) </a:t>
            </a:r>
            <a:r>
              <a:rPr lang="en-US" b="1" dirty="0">
                <a:solidFill>
                  <a:srgbClr val="222222"/>
                </a:solidFill>
                <a:latin typeface="Lato" panose="020F0502020204030203" pitchFamily="34" charset="0"/>
              </a:rPr>
              <a:t>Adjusted R2 </a:t>
            </a:r>
          </a:p>
          <a:p>
            <a:pPr algn="l"/>
            <a:endParaRPr lang="en-US" b="1" dirty="0">
              <a:solidFill>
                <a:srgbClr val="222222"/>
              </a:solidFill>
              <a:latin typeface="Lato" panose="020F0502020204030203" pitchFamily="34" charset="0"/>
            </a:endParaRPr>
          </a:p>
          <a:p>
            <a:pPr algn="l"/>
            <a:r>
              <a:rPr lang="en-US" i="0" dirty="0">
                <a:solidFill>
                  <a:srgbClr val="222222"/>
                </a:solidFill>
                <a:effectLst/>
                <a:latin typeface="Lato" panose="020F0502020204030203" pitchFamily="34" charset="0"/>
              </a:rPr>
              <a:t>Adjusted R2 </a:t>
            </a:r>
            <a:r>
              <a:rPr lang="en-US" b="0" i="0" dirty="0">
                <a:solidFill>
                  <a:srgbClr val="161616"/>
                </a:solidFill>
                <a:effectLst/>
                <a:latin typeface="IBM Plex Sans" panose="020B0503050203000203" pitchFamily="34" charset="0"/>
              </a:rPr>
              <a:t>is a corrected goodness-of-fit (model accuracy) measure for linear models. It identifies the percentage of variance in the target field that is explained by the input or inputs.</a:t>
            </a:r>
            <a:endParaRPr lang="en-US" b="0" i="0" dirty="0">
              <a:solidFill>
                <a:srgbClr val="222222"/>
              </a:solidFill>
              <a:effectLst/>
              <a:latin typeface="Lato" panose="020F0502020204030203" pitchFamily="34" charset="0"/>
            </a:endParaRPr>
          </a:p>
        </p:txBody>
      </p:sp>
      <p:sp>
        <p:nvSpPr>
          <p:cNvPr id="7" name="TextBox 6">
            <a:extLst>
              <a:ext uri="{FF2B5EF4-FFF2-40B4-BE49-F238E27FC236}">
                <a16:creationId xmlns:a16="http://schemas.microsoft.com/office/drawing/2014/main" id="{57E8565F-E386-D99A-9886-D690550D1A2B}"/>
              </a:ext>
            </a:extLst>
          </p:cNvPr>
          <p:cNvSpPr txBox="1"/>
          <p:nvPr/>
        </p:nvSpPr>
        <p:spPr>
          <a:xfrm>
            <a:off x="828428" y="160214"/>
            <a:ext cx="6096000" cy="461665"/>
          </a:xfrm>
          <a:prstGeom prst="rect">
            <a:avLst/>
          </a:prstGeom>
          <a:noFill/>
        </p:spPr>
        <p:txBody>
          <a:bodyPr wrap="square">
            <a:spAutoFit/>
          </a:bodyPr>
          <a:lstStyle/>
          <a:p>
            <a:r>
              <a:rPr lang="en-US" sz="2400" b="1" u="sng" spc="-19" dirty="0">
                <a:solidFill>
                  <a:srgbClr val="FF0000"/>
                </a:solidFill>
                <a:latin typeface="Algerian" panose="04020705040A02060702" pitchFamily="82" charset="0"/>
              </a:rPr>
              <a:t>Different</a:t>
            </a:r>
            <a:r>
              <a:rPr lang="en-US" sz="2400" b="1" i="0" u="sng" dirty="0">
                <a:solidFill>
                  <a:srgbClr val="FF0000"/>
                </a:solidFill>
                <a:effectLst/>
                <a:latin typeface="Algerian" panose="04020705040A02060702" pitchFamily="82" charset="0"/>
              </a:rPr>
              <a:t>  </a:t>
            </a:r>
            <a:r>
              <a:rPr lang="en-US" sz="2400" b="1" u="sng" spc="-19" dirty="0">
                <a:solidFill>
                  <a:srgbClr val="FF0000"/>
                </a:solidFill>
                <a:latin typeface="Algerian" panose="04020705040A02060702" pitchFamily="82" charset="0"/>
              </a:rPr>
              <a:t>Evaluation</a:t>
            </a:r>
            <a:r>
              <a:rPr lang="en-US" sz="2400" b="1" i="0" u="sng" dirty="0">
                <a:solidFill>
                  <a:srgbClr val="FF0000"/>
                </a:solidFill>
                <a:effectLst/>
                <a:latin typeface="Algerian" panose="04020705040A02060702" pitchFamily="82" charset="0"/>
              </a:rPr>
              <a:t> </a:t>
            </a:r>
            <a:r>
              <a:rPr lang="en-US" sz="2400" b="1" u="sng" spc="-19" dirty="0">
                <a:solidFill>
                  <a:srgbClr val="FF0000"/>
                </a:solidFill>
                <a:latin typeface="Algerian" panose="04020705040A02060702" pitchFamily="82" charset="0"/>
              </a:rPr>
              <a:t>metrics</a:t>
            </a:r>
            <a:endParaRPr lang="en-IN" sz="2400" b="1" u="sng" dirty="0">
              <a:solidFill>
                <a:srgbClr val="FF0000"/>
              </a:solidFill>
              <a:latin typeface="Algerian" panose="04020705040A02060702" pitchFamily="82" charset="0"/>
            </a:endParaRPr>
          </a:p>
        </p:txBody>
      </p:sp>
    </p:spTree>
    <p:extLst>
      <p:ext uri="{BB962C8B-B14F-4D97-AF65-F5344CB8AC3E}">
        <p14:creationId xmlns:p14="http://schemas.microsoft.com/office/powerpoint/2010/main" val="25235704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Diagonal Corners Snipped 1">
            <a:extLst>
              <a:ext uri="{FF2B5EF4-FFF2-40B4-BE49-F238E27FC236}">
                <a16:creationId xmlns:a16="http://schemas.microsoft.com/office/drawing/2014/main" id="{F60A5B03-1BF8-4E0E-A200-CE204713A245}"/>
              </a:ext>
            </a:extLst>
          </p:cNvPr>
          <p:cNvSpPr/>
          <p:nvPr/>
        </p:nvSpPr>
        <p:spPr>
          <a:xfrm>
            <a:off x="0" y="0"/>
            <a:ext cx="12192000" cy="6858000"/>
          </a:xfrm>
          <a:prstGeom prst="snip2DiagRect">
            <a:avLst>
              <a:gd name="adj1" fmla="val 0"/>
              <a:gd name="adj2" fmla="val 48690"/>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C3F046FD-9EE6-55C3-0624-E8D60D3370CC}"/>
              </a:ext>
            </a:extLst>
          </p:cNvPr>
          <p:cNvSpPr txBox="1"/>
          <p:nvPr/>
        </p:nvSpPr>
        <p:spPr>
          <a:xfrm>
            <a:off x="1273907" y="303796"/>
            <a:ext cx="7299569" cy="523220"/>
          </a:xfrm>
          <a:prstGeom prst="rect">
            <a:avLst/>
          </a:prstGeom>
          <a:noFill/>
        </p:spPr>
        <p:txBody>
          <a:bodyPr wrap="square">
            <a:spAutoFit/>
          </a:bodyPr>
          <a:lstStyle/>
          <a:p>
            <a:r>
              <a:rPr lang="en-IN" sz="2800" b="0" u="sng" dirty="0">
                <a:solidFill>
                  <a:srgbClr val="FF0000"/>
                </a:solidFill>
                <a:effectLst/>
                <a:latin typeface="Cascadia Mono" panose="020B0609020000020004" pitchFamily="49" charset="0"/>
                <a:cs typeface="Cascadia Mono" panose="020B0609020000020004" pitchFamily="49" charset="0"/>
              </a:rPr>
              <a:t>Evaluation metrics for Train set</a:t>
            </a:r>
          </a:p>
        </p:txBody>
      </p:sp>
      <p:pic>
        <p:nvPicPr>
          <p:cNvPr id="6" name="Picture 5">
            <a:extLst>
              <a:ext uri="{FF2B5EF4-FFF2-40B4-BE49-F238E27FC236}">
                <a16:creationId xmlns:a16="http://schemas.microsoft.com/office/drawing/2014/main" id="{525F918D-D1EE-9AA1-603A-C0A87EDF3C04}"/>
              </a:ext>
            </a:extLst>
          </p:cNvPr>
          <p:cNvPicPr>
            <a:picLocks noChangeAspect="1"/>
          </p:cNvPicPr>
          <p:nvPr/>
        </p:nvPicPr>
        <p:blipFill>
          <a:blip r:embed="rId2"/>
          <a:stretch>
            <a:fillRect/>
          </a:stretch>
        </p:blipFill>
        <p:spPr>
          <a:xfrm>
            <a:off x="3320153" y="1380452"/>
            <a:ext cx="3942506" cy="1261147"/>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
        <p:nvSpPr>
          <p:cNvPr id="8" name="TextBox 7">
            <a:extLst>
              <a:ext uri="{FF2B5EF4-FFF2-40B4-BE49-F238E27FC236}">
                <a16:creationId xmlns:a16="http://schemas.microsoft.com/office/drawing/2014/main" id="{DA8842AA-DCF0-4C6B-F828-C5CFFD309833}"/>
              </a:ext>
            </a:extLst>
          </p:cNvPr>
          <p:cNvSpPr txBox="1"/>
          <p:nvPr/>
        </p:nvSpPr>
        <p:spPr>
          <a:xfrm>
            <a:off x="3016738" y="3265827"/>
            <a:ext cx="7408985" cy="523220"/>
          </a:xfrm>
          <a:prstGeom prst="rect">
            <a:avLst/>
          </a:prstGeom>
          <a:noFill/>
        </p:spPr>
        <p:txBody>
          <a:bodyPr wrap="square">
            <a:spAutoFit/>
          </a:bodyPr>
          <a:lstStyle/>
          <a:p>
            <a:r>
              <a:rPr lang="en-US" sz="2800" b="0" u="sng" dirty="0">
                <a:solidFill>
                  <a:srgbClr val="FF0000"/>
                </a:solidFill>
                <a:effectLst/>
                <a:latin typeface="Cascadia Mono" panose="020B0609020000020004" pitchFamily="49" charset="0"/>
                <a:cs typeface="Cascadia Mono" panose="020B0609020000020004" pitchFamily="49" charset="0"/>
              </a:rPr>
              <a:t>Evaluation metrics for Test set</a:t>
            </a:r>
          </a:p>
        </p:txBody>
      </p:sp>
      <p:pic>
        <p:nvPicPr>
          <p:cNvPr id="10" name="Picture 9">
            <a:extLst>
              <a:ext uri="{FF2B5EF4-FFF2-40B4-BE49-F238E27FC236}">
                <a16:creationId xmlns:a16="http://schemas.microsoft.com/office/drawing/2014/main" id="{5FA62AB0-59B8-AB18-44B8-A9C4877E6B82}"/>
              </a:ext>
            </a:extLst>
          </p:cNvPr>
          <p:cNvPicPr>
            <a:picLocks noChangeAspect="1"/>
          </p:cNvPicPr>
          <p:nvPr/>
        </p:nvPicPr>
        <p:blipFill>
          <a:blip r:embed="rId3"/>
          <a:stretch>
            <a:fillRect/>
          </a:stretch>
        </p:blipFill>
        <p:spPr>
          <a:xfrm>
            <a:off x="5607301" y="4536827"/>
            <a:ext cx="3310716" cy="1277820"/>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Tree>
    <p:extLst>
      <p:ext uri="{BB962C8B-B14F-4D97-AF65-F5344CB8AC3E}">
        <p14:creationId xmlns:p14="http://schemas.microsoft.com/office/powerpoint/2010/main" val="7757259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DA1C6393-E233-43BE-BF1D-C30C205FB9F5}"/>
              </a:ext>
            </a:extLst>
          </p:cNvPr>
          <p:cNvSpPr txBox="1"/>
          <p:nvPr/>
        </p:nvSpPr>
        <p:spPr>
          <a:xfrm>
            <a:off x="0" y="1953847"/>
            <a:ext cx="7260492" cy="2062103"/>
          </a:xfrm>
          <a:prstGeom prst="rect">
            <a:avLst/>
          </a:prstGeom>
          <a:noFill/>
        </p:spPr>
        <p:txBody>
          <a:bodyPr wrap="square" rtlCol="0">
            <a:spAutoFit/>
          </a:bodyPr>
          <a:lstStyle/>
          <a:p>
            <a:pPr algn="ctr"/>
            <a:r>
              <a:rPr lang="en-US" sz="2000" b="1" dirty="0">
                <a:solidFill>
                  <a:srgbClr val="FF0000"/>
                </a:solidFill>
                <a:effectLst>
                  <a:outerShdw blurRad="38100" dist="38100" dir="2700000" algn="tl">
                    <a:srgbClr val="000000">
                      <a:alpha val="43137"/>
                    </a:srgbClr>
                  </a:outerShdw>
                </a:effectLst>
                <a:latin typeface="Gadugi" panose="020B0502040204020203" pitchFamily="34" charset="0"/>
                <a:ea typeface="Gadugi" panose="020B0502040204020203" pitchFamily="34" charset="0"/>
              </a:rPr>
              <a:t>Feature Engineering</a:t>
            </a:r>
          </a:p>
          <a:p>
            <a:pPr algn="ctr"/>
            <a:endParaRPr lang="en-US" dirty="0">
              <a:solidFill>
                <a:schemeClr val="accent1"/>
              </a:solidFill>
              <a:latin typeface="Gadugi" panose="020B0502040204020203" pitchFamily="34" charset="0"/>
              <a:ea typeface="Gadugi" panose="020B0502040204020203" pitchFamily="34" charset="0"/>
            </a:endParaRPr>
          </a:p>
          <a:p>
            <a:pPr algn="ctr"/>
            <a:r>
              <a:rPr lang="en-US" dirty="0">
                <a:solidFill>
                  <a:schemeClr val="accent1"/>
                </a:solidFill>
                <a:latin typeface="Gadugi" panose="020B0502040204020203" pitchFamily="34" charset="0"/>
                <a:ea typeface="Gadugi" panose="020B0502040204020203" pitchFamily="34" charset="0"/>
              </a:rPr>
              <a:t>The Date and time columns in the Dataset has whole lot story to tell, we have to fetch them as separate columns. We do not have to fetch pickup and </a:t>
            </a:r>
            <a:r>
              <a:rPr lang="en-US" dirty="0" err="1">
                <a:solidFill>
                  <a:schemeClr val="accent1"/>
                </a:solidFill>
                <a:latin typeface="Gadugi" panose="020B0502040204020203" pitchFamily="34" charset="0"/>
                <a:ea typeface="Gadugi" panose="020B0502040204020203" pitchFamily="34" charset="0"/>
              </a:rPr>
              <a:t>dropoff</a:t>
            </a:r>
            <a:r>
              <a:rPr lang="en-US" dirty="0">
                <a:solidFill>
                  <a:schemeClr val="accent1"/>
                </a:solidFill>
                <a:latin typeface="Gadugi" panose="020B0502040204020203" pitchFamily="34" charset="0"/>
                <a:ea typeface="Gadugi" panose="020B0502040204020203" pitchFamily="34" charset="0"/>
              </a:rPr>
              <a:t> time both, as they may lead to strong positive correlation in the respective fetched features. Further we can use these columns for Analysis.</a:t>
            </a:r>
          </a:p>
        </p:txBody>
      </p:sp>
      <p:pic>
        <p:nvPicPr>
          <p:cNvPr id="4" name="Picture 3">
            <a:extLst>
              <a:ext uri="{FF2B5EF4-FFF2-40B4-BE49-F238E27FC236}">
                <a16:creationId xmlns:a16="http://schemas.microsoft.com/office/drawing/2014/main" id="{5F8A9C64-F43A-816F-2AD3-A39C55C881DD}"/>
              </a:ext>
            </a:extLst>
          </p:cNvPr>
          <p:cNvPicPr>
            <a:picLocks noChangeAspect="1"/>
          </p:cNvPicPr>
          <p:nvPr/>
        </p:nvPicPr>
        <p:blipFill>
          <a:blip r:embed="rId2"/>
          <a:stretch>
            <a:fillRect/>
          </a:stretch>
        </p:blipFill>
        <p:spPr>
          <a:xfrm>
            <a:off x="595088" y="4189046"/>
            <a:ext cx="6665404" cy="1838248"/>
          </a:xfrm>
          <a:prstGeom prst="rect">
            <a:avLst/>
          </a:prstGeom>
        </p:spPr>
      </p:pic>
      <p:pic>
        <p:nvPicPr>
          <p:cNvPr id="9" name="Picture 8">
            <a:extLst>
              <a:ext uri="{FF2B5EF4-FFF2-40B4-BE49-F238E27FC236}">
                <a16:creationId xmlns:a16="http://schemas.microsoft.com/office/drawing/2014/main" id="{CAB01EF5-89BF-B604-2F4E-DB92BDCD0A38}"/>
              </a:ext>
            </a:extLst>
          </p:cNvPr>
          <p:cNvPicPr>
            <a:picLocks noChangeAspect="1"/>
          </p:cNvPicPr>
          <p:nvPr/>
        </p:nvPicPr>
        <p:blipFill>
          <a:blip r:embed="rId3"/>
          <a:stretch>
            <a:fillRect/>
          </a:stretch>
        </p:blipFill>
        <p:spPr>
          <a:xfrm>
            <a:off x="484992" y="572602"/>
            <a:ext cx="7589382" cy="1146783"/>
          </a:xfrm>
          <a:prstGeom prst="rect">
            <a:avLst/>
          </a:prstGeom>
        </p:spPr>
      </p:pic>
      <p:pic>
        <p:nvPicPr>
          <p:cNvPr id="11" name="Picture 10">
            <a:extLst>
              <a:ext uri="{FF2B5EF4-FFF2-40B4-BE49-F238E27FC236}">
                <a16:creationId xmlns:a16="http://schemas.microsoft.com/office/drawing/2014/main" id="{36B81DEA-A602-4292-7717-B0FFDEA67A89}"/>
              </a:ext>
            </a:extLst>
          </p:cNvPr>
          <p:cNvPicPr>
            <a:picLocks noChangeAspect="1"/>
          </p:cNvPicPr>
          <p:nvPr/>
        </p:nvPicPr>
        <p:blipFill>
          <a:blip r:embed="rId4"/>
          <a:stretch>
            <a:fillRect/>
          </a:stretch>
        </p:blipFill>
        <p:spPr>
          <a:xfrm>
            <a:off x="7104170" y="1848435"/>
            <a:ext cx="5087830" cy="1508106"/>
          </a:xfrm>
          <a:prstGeom prst="rect">
            <a:avLst/>
          </a:prstGeom>
        </p:spPr>
      </p:pic>
      <p:pic>
        <p:nvPicPr>
          <p:cNvPr id="13" name="Picture 12">
            <a:extLst>
              <a:ext uri="{FF2B5EF4-FFF2-40B4-BE49-F238E27FC236}">
                <a16:creationId xmlns:a16="http://schemas.microsoft.com/office/drawing/2014/main" id="{9D960160-83C7-1B73-9E40-D6DB72577165}"/>
              </a:ext>
            </a:extLst>
          </p:cNvPr>
          <p:cNvPicPr>
            <a:picLocks noChangeAspect="1"/>
          </p:cNvPicPr>
          <p:nvPr/>
        </p:nvPicPr>
        <p:blipFill>
          <a:blip r:embed="rId5"/>
          <a:stretch>
            <a:fillRect/>
          </a:stretch>
        </p:blipFill>
        <p:spPr>
          <a:xfrm>
            <a:off x="7259181" y="3814094"/>
            <a:ext cx="4934130" cy="1508106"/>
          </a:xfrm>
          <a:prstGeom prst="rect">
            <a:avLst/>
          </a:prstGeom>
        </p:spPr>
      </p:pic>
    </p:spTree>
    <p:extLst>
      <p:ext uri="{BB962C8B-B14F-4D97-AF65-F5344CB8AC3E}">
        <p14:creationId xmlns:p14="http://schemas.microsoft.com/office/powerpoint/2010/main" val="1630445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mph" presetSubtype="2" fill="hold" nodeType="afterEffect">
                                  <p:stCondLst>
                                    <p:cond delay="0"/>
                                  </p:stCondLst>
                                  <p:childTnLst>
                                    <p:animClr clrSpc="rgb" dir="cw">
                                      <p:cBhvr override="childStyle">
                                        <p:cTn id="6" dur="2000" fill="hold"/>
                                        <p:tgtEl>
                                          <p:spTgt spid="8"/>
                                        </p:tgtEl>
                                        <p:attrNameLst>
                                          <p:attrName>style.color</p:attrName>
                                        </p:attrNameLst>
                                      </p:cBhvr>
                                      <p:to>
                                        <a:schemeClr val="accent2"/>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Diagonal Corners Snipped 3">
            <a:extLst>
              <a:ext uri="{FF2B5EF4-FFF2-40B4-BE49-F238E27FC236}">
                <a16:creationId xmlns:a16="http://schemas.microsoft.com/office/drawing/2014/main" id="{292735AC-4CC8-421B-A00B-0287DF3970B7}"/>
              </a:ext>
            </a:extLst>
          </p:cNvPr>
          <p:cNvSpPr/>
          <p:nvPr/>
        </p:nvSpPr>
        <p:spPr>
          <a:xfrm>
            <a:off x="8792308" y="1314991"/>
            <a:ext cx="3001107" cy="4741932"/>
          </a:xfrm>
          <a:prstGeom prst="snip2Diag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lnSpc>
                <a:spcPct val="150000"/>
              </a:lnSpc>
            </a:pPr>
            <a:endParaRPr lang="en-US" sz="2400" b="1" dirty="0">
              <a:solidFill>
                <a:srgbClr val="92D050"/>
              </a:solidFill>
              <a:latin typeface="Mongolian Baiti" panose="03000500000000000000" pitchFamily="66" charset="0"/>
              <a:cs typeface="Mongolian Baiti" panose="03000500000000000000" pitchFamily="66" charset="0"/>
            </a:endParaRPr>
          </a:p>
        </p:txBody>
      </p:sp>
      <p:sp>
        <p:nvSpPr>
          <p:cNvPr id="3" name="TextBox 2">
            <a:extLst>
              <a:ext uri="{FF2B5EF4-FFF2-40B4-BE49-F238E27FC236}">
                <a16:creationId xmlns:a16="http://schemas.microsoft.com/office/drawing/2014/main" id="{C4126646-2F99-27F3-6B84-9CE9594AA7C3}"/>
              </a:ext>
            </a:extLst>
          </p:cNvPr>
          <p:cNvSpPr txBox="1"/>
          <p:nvPr/>
        </p:nvSpPr>
        <p:spPr>
          <a:xfrm rot="10800000" flipV="1">
            <a:off x="9300307" y="1997839"/>
            <a:ext cx="2110154" cy="2862322"/>
          </a:xfrm>
          <a:prstGeom prst="rect">
            <a:avLst/>
          </a:prstGeom>
          <a:noFill/>
        </p:spPr>
        <p:txBody>
          <a:bodyPr wrap="square">
            <a:spAutoFit/>
          </a:bodyPr>
          <a:lstStyle/>
          <a:p>
            <a:r>
              <a:rPr lang="en-US" b="0" i="0" dirty="0">
                <a:solidFill>
                  <a:srgbClr val="FFFF00"/>
                </a:solidFill>
                <a:effectLst/>
                <a:latin typeface="Roboto" panose="02000000000000000000" pitchFamily="2" charset="0"/>
              </a:rPr>
              <a:t>Thus we see most trips were taken on Friday and Monday being the least. The distribution of trip duration with the days of the week is something to look into as well.</a:t>
            </a:r>
            <a:endParaRPr lang="en-IN" dirty="0">
              <a:solidFill>
                <a:srgbClr val="FFFF00"/>
              </a:solidFill>
            </a:endParaRPr>
          </a:p>
        </p:txBody>
      </p:sp>
      <p:pic>
        <p:nvPicPr>
          <p:cNvPr id="7" name="Picture 6">
            <a:extLst>
              <a:ext uri="{FF2B5EF4-FFF2-40B4-BE49-F238E27FC236}">
                <a16:creationId xmlns:a16="http://schemas.microsoft.com/office/drawing/2014/main" id="{FCD66E5C-8B04-14AA-7A52-0B493C901487}"/>
              </a:ext>
            </a:extLst>
          </p:cNvPr>
          <p:cNvPicPr>
            <a:picLocks noChangeAspect="1"/>
          </p:cNvPicPr>
          <p:nvPr/>
        </p:nvPicPr>
        <p:blipFill>
          <a:blip r:embed="rId2"/>
          <a:stretch>
            <a:fillRect/>
          </a:stretch>
        </p:blipFill>
        <p:spPr>
          <a:xfrm>
            <a:off x="2422376" y="1712572"/>
            <a:ext cx="4996217" cy="2334794"/>
          </a:xfrm>
          <a:prstGeom prst="rect">
            <a:avLst/>
          </a:prstGeom>
        </p:spPr>
      </p:pic>
      <p:pic>
        <p:nvPicPr>
          <p:cNvPr id="9" name="Picture 8">
            <a:extLst>
              <a:ext uri="{FF2B5EF4-FFF2-40B4-BE49-F238E27FC236}">
                <a16:creationId xmlns:a16="http://schemas.microsoft.com/office/drawing/2014/main" id="{033AE135-3A3D-375D-727D-7A786F4A48D4}"/>
              </a:ext>
            </a:extLst>
          </p:cNvPr>
          <p:cNvPicPr>
            <a:picLocks noChangeAspect="1"/>
          </p:cNvPicPr>
          <p:nvPr/>
        </p:nvPicPr>
        <p:blipFill>
          <a:blip r:embed="rId3"/>
          <a:stretch>
            <a:fillRect/>
          </a:stretch>
        </p:blipFill>
        <p:spPr>
          <a:xfrm>
            <a:off x="2580479" y="3978031"/>
            <a:ext cx="4680013" cy="2409886"/>
          </a:xfrm>
          <a:prstGeom prst="rect">
            <a:avLst/>
          </a:prstGeom>
        </p:spPr>
      </p:pic>
      <p:sp>
        <p:nvSpPr>
          <p:cNvPr id="11" name="TextBox 10">
            <a:extLst>
              <a:ext uri="{FF2B5EF4-FFF2-40B4-BE49-F238E27FC236}">
                <a16:creationId xmlns:a16="http://schemas.microsoft.com/office/drawing/2014/main" id="{036403A7-77A6-7168-2C99-BF56EFCA7984}"/>
              </a:ext>
            </a:extLst>
          </p:cNvPr>
          <p:cNvSpPr txBox="1"/>
          <p:nvPr/>
        </p:nvSpPr>
        <p:spPr>
          <a:xfrm>
            <a:off x="367324" y="179754"/>
            <a:ext cx="10128738" cy="1384995"/>
          </a:xfrm>
          <a:prstGeom prst="rect">
            <a:avLst/>
          </a:prstGeom>
          <a:noFill/>
        </p:spPr>
        <p:txBody>
          <a:bodyPr wrap="square">
            <a:spAutoFit/>
          </a:bodyPr>
          <a:lstStyle/>
          <a:p>
            <a:pPr algn="l"/>
            <a:r>
              <a:rPr lang="en-US" b="1" i="0" u="sng" dirty="0">
                <a:solidFill>
                  <a:srgbClr val="212121"/>
                </a:solidFill>
                <a:effectLst/>
                <a:latin typeface="Roboto" panose="02000000000000000000" pitchFamily="2" charset="0"/>
              </a:rPr>
              <a:t>FEATURE ENGINEERING:</a:t>
            </a:r>
          </a:p>
          <a:p>
            <a:pPr algn="l"/>
            <a:endParaRPr lang="en-US" b="1" i="0" u="sng" dirty="0">
              <a:solidFill>
                <a:srgbClr val="212121"/>
              </a:solidFill>
              <a:effectLst/>
              <a:latin typeface="Roboto" panose="02000000000000000000" pitchFamily="2" charset="0"/>
            </a:endParaRPr>
          </a:p>
          <a:p>
            <a:pPr algn="l"/>
            <a:r>
              <a:rPr lang="en-US" sz="1600" b="0" i="0" dirty="0">
                <a:solidFill>
                  <a:srgbClr val="212121"/>
                </a:solidFill>
                <a:effectLst/>
                <a:latin typeface="Roboto" panose="02000000000000000000" pitchFamily="2" charset="0"/>
              </a:rPr>
              <a:t>Feature engineering is a machine learning technique that leverages data to create new variables that aren’t in the training set. It can produce new features for both supervised and unsupervised learning, with the goal of simplifying and speeding up data transformations while also enhancing model accuracy.</a:t>
            </a:r>
          </a:p>
        </p:txBody>
      </p:sp>
    </p:spTree>
    <p:extLst>
      <p:ext uri="{BB962C8B-B14F-4D97-AF65-F5344CB8AC3E}">
        <p14:creationId xmlns:p14="http://schemas.microsoft.com/office/powerpoint/2010/main" val="893251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80">
                                          <p:stCondLst>
                                            <p:cond delay="0"/>
                                          </p:stCondLst>
                                        </p:cTn>
                                        <p:tgtEl>
                                          <p:spTgt spid="4"/>
                                        </p:tgtEl>
                                      </p:cBhvr>
                                    </p:animEffect>
                                    <p:anim calcmode="lin" valueType="num">
                                      <p:cBhvr>
                                        <p:cTn id="8" dur="1822"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4"/>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4"/>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4"/>
                                        </p:tgtEl>
                                        <p:attrNameLst>
                                          <p:attrName>ppt_y</p:attrName>
                                        </p:attrNameLst>
                                      </p:cBhvr>
                                      <p:tavLst>
                                        <p:tav tm="0" fmla="#ppt_y-sin(pi*$)/81">
                                          <p:val>
                                            <p:fltVal val="0"/>
                                          </p:val>
                                        </p:tav>
                                        <p:tav tm="100000">
                                          <p:val>
                                            <p:fltVal val="1"/>
                                          </p:val>
                                        </p:tav>
                                      </p:tavLst>
                                    </p:anim>
                                    <p:animScale>
                                      <p:cBhvr>
                                        <p:cTn id="13" dur="26">
                                          <p:stCondLst>
                                            <p:cond delay="650"/>
                                          </p:stCondLst>
                                        </p:cTn>
                                        <p:tgtEl>
                                          <p:spTgt spid="4"/>
                                        </p:tgtEl>
                                      </p:cBhvr>
                                      <p:to x="100000" y="60000"/>
                                    </p:animScale>
                                    <p:animScale>
                                      <p:cBhvr>
                                        <p:cTn id="14" dur="166" decel="50000">
                                          <p:stCondLst>
                                            <p:cond delay="676"/>
                                          </p:stCondLst>
                                        </p:cTn>
                                        <p:tgtEl>
                                          <p:spTgt spid="4"/>
                                        </p:tgtEl>
                                      </p:cBhvr>
                                      <p:to x="100000" y="100000"/>
                                    </p:animScale>
                                    <p:animScale>
                                      <p:cBhvr>
                                        <p:cTn id="15" dur="26">
                                          <p:stCondLst>
                                            <p:cond delay="1312"/>
                                          </p:stCondLst>
                                        </p:cTn>
                                        <p:tgtEl>
                                          <p:spTgt spid="4"/>
                                        </p:tgtEl>
                                      </p:cBhvr>
                                      <p:to x="100000" y="80000"/>
                                    </p:animScale>
                                    <p:animScale>
                                      <p:cBhvr>
                                        <p:cTn id="16" dur="166" decel="50000">
                                          <p:stCondLst>
                                            <p:cond delay="1338"/>
                                          </p:stCondLst>
                                        </p:cTn>
                                        <p:tgtEl>
                                          <p:spTgt spid="4"/>
                                        </p:tgtEl>
                                      </p:cBhvr>
                                      <p:to x="100000" y="100000"/>
                                    </p:animScale>
                                    <p:animScale>
                                      <p:cBhvr>
                                        <p:cTn id="17" dur="26">
                                          <p:stCondLst>
                                            <p:cond delay="1642"/>
                                          </p:stCondLst>
                                        </p:cTn>
                                        <p:tgtEl>
                                          <p:spTgt spid="4"/>
                                        </p:tgtEl>
                                      </p:cBhvr>
                                      <p:to x="100000" y="90000"/>
                                    </p:animScale>
                                    <p:animScale>
                                      <p:cBhvr>
                                        <p:cTn id="18" dur="166" decel="50000">
                                          <p:stCondLst>
                                            <p:cond delay="1668"/>
                                          </p:stCondLst>
                                        </p:cTn>
                                        <p:tgtEl>
                                          <p:spTgt spid="4"/>
                                        </p:tgtEl>
                                      </p:cBhvr>
                                      <p:to x="100000" y="100000"/>
                                    </p:animScale>
                                    <p:animScale>
                                      <p:cBhvr>
                                        <p:cTn id="19" dur="26">
                                          <p:stCondLst>
                                            <p:cond delay="1808"/>
                                          </p:stCondLst>
                                        </p:cTn>
                                        <p:tgtEl>
                                          <p:spTgt spid="4"/>
                                        </p:tgtEl>
                                      </p:cBhvr>
                                      <p:to x="100000" y="95000"/>
                                    </p:animScale>
                                    <p:animScale>
                                      <p:cBhvr>
                                        <p:cTn id="20" dur="166" decel="50000">
                                          <p:stCondLst>
                                            <p:cond delay="1834"/>
                                          </p:stCondLst>
                                        </p:cTn>
                                        <p:tgtEl>
                                          <p:spTgt spid="4"/>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A077C2C-D2E3-44EA-B50C-8C8BC13F2D9E}"/>
              </a:ext>
            </a:extLst>
          </p:cNvPr>
          <p:cNvPicPr>
            <a:picLocks noChangeAspect="1"/>
          </p:cNvPicPr>
          <p:nvPr/>
        </p:nvPicPr>
        <p:blipFill>
          <a:blip r:embed="rId2"/>
          <a:stretch>
            <a:fillRect/>
          </a:stretch>
        </p:blipFill>
        <p:spPr>
          <a:xfrm>
            <a:off x="0" y="0"/>
            <a:ext cx="12192001" cy="6870392"/>
          </a:xfrm>
          <a:prstGeom prst="rect">
            <a:avLst/>
          </a:prstGeom>
        </p:spPr>
      </p:pic>
      <p:sp>
        <p:nvSpPr>
          <p:cNvPr id="4" name="TextBox 3">
            <a:extLst>
              <a:ext uri="{FF2B5EF4-FFF2-40B4-BE49-F238E27FC236}">
                <a16:creationId xmlns:a16="http://schemas.microsoft.com/office/drawing/2014/main" id="{98543075-26BF-4F25-8579-A0B82653D536}"/>
              </a:ext>
            </a:extLst>
          </p:cNvPr>
          <p:cNvSpPr txBox="1"/>
          <p:nvPr/>
        </p:nvSpPr>
        <p:spPr>
          <a:xfrm>
            <a:off x="3186238" y="0"/>
            <a:ext cx="5532284" cy="830997"/>
          </a:xfrm>
          <a:prstGeom prst="rect">
            <a:avLst/>
          </a:prstGeom>
          <a:noFill/>
        </p:spPr>
        <p:txBody>
          <a:bodyPr wrap="none" rtlCol="0">
            <a:spAutoFit/>
          </a:bodyPr>
          <a:lstStyle/>
          <a:p>
            <a:pPr algn="ctr"/>
            <a:r>
              <a:rPr lang="en-US" sz="4800" b="1" u="sng" spc="300" dirty="0">
                <a:solidFill>
                  <a:schemeClr val="accent5">
                    <a:lumMod val="60000"/>
                    <a:lumOff val="40000"/>
                  </a:schemeClr>
                </a:solidFill>
                <a:effectLst>
                  <a:outerShdw blurRad="38100" dist="38100" dir="2700000" algn="tl">
                    <a:srgbClr val="000000">
                      <a:alpha val="43137"/>
                    </a:srgbClr>
                  </a:outerShdw>
                </a:effectLst>
                <a:latin typeface="Curlz MT" panose="04040404050702020202" pitchFamily="82" charset="0"/>
              </a:rPr>
              <a:t>Presentation</a:t>
            </a:r>
            <a:r>
              <a:rPr lang="en-US" sz="4800" b="1" u="sng" dirty="0">
                <a:solidFill>
                  <a:schemeClr val="accent5">
                    <a:lumMod val="60000"/>
                    <a:lumOff val="40000"/>
                  </a:schemeClr>
                </a:solidFill>
                <a:effectLst>
                  <a:outerShdw blurRad="38100" dist="38100" dir="2700000" algn="tl">
                    <a:srgbClr val="000000">
                      <a:alpha val="43137"/>
                    </a:srgbClr>
                  </a:outerShdw>
                </a:effectLst>
                <a:latin typeface="Curlz MT" panose="04040404050702020202" pitchFamily="82" charset="0"/>
              </a:rPr>
              <a:t> Outline</a:t>
            </a:r>
          </a:p>
        </p:txBody>
      </p:sp>
      <p:sp>
        <p:nvSpPr>
          <p:cNvPr id="2" name="TextBox 1">
            <a:extLst>
              <a:ext uri="{FF2B5EF4-FFF2-40B4-BE49-F238E27FC236}">
                <a16:creationId xmlns:a16="http://schemas.microsoft.com/office/drawing/2014/main" id="{34297201-E650-4A28-8DFE-8A6BCD2575B8}"/>
              </a:ext>
            </a:extLst>
          </p:cNvPr>
          <p:cNvSpPr txBox="1"/>
          <p:nvPr/>
        </p:nvSpPr>
        <p:spPr>
          <a:xfrm>
            <a:off x="221015" y="458956"/>
            <a:ext cx="6822831" cy="5940088"/>
          </a:xfrm>
          <a:prstGeom prst="rect">
            <a:avLst/>
          </a:prstGeom>
          <a:noFill/>
        </p:spPr>
        <p:txBody>
          <a:bodyPr wrap="square" rtlCol="0">
            <a:spAutoFit/>
          </a:bodyPr>
          <a:lstStyle/>
          <a:p>
            <a:pPr marL="571500" indent="-571500">
              <a:lnSpc>
                <a:spcPct val="150000"/>
              </a:lnSpc>
              <a:buFont typeface="Wingdings" panose="05000000000000000000" pitchFamily="2" charset="2"/>
              <a:buChar char="v"/>
            </a:pPr>
            <a:r>
              <a:rPr lang="en-US" sz="3200" b="1" dirty="0">
                <a:solidFill>
                  <a:srgbClr val="FFCC00"/>
                </a:solidFill>
                <a:effectLst>
                  <a:outerShdw blurRad="38100" dist="38100" dir="2700000" algn="tl">
                    <a:srgbClr val="000000">
                      <a:alpha val="43137"/>
                    </a:srgbClr>
                  </a:outerShdw>
                </a:effectLst>
                <a:latin typeface="Aparajita" panose="02020603050405020304" pitchFamily="18" charset="0"/>
                <a:ea typeface="Verdana" panose="020B0604030504040204" pitchFamily="34" charset="0"/>
                <a:cs typeface="Aparajita" panose="02020603050405020304" pitchFamily="18" charset="0"/>
              </a:rPr>
              <a:t>Main Objective</a:t>
            </a:r>
          </a:p>
          <a:p>
            <a:pPr marL="571500" indent="-571500">
              <a:lnSpc>
                <a:spcPct val="150000"/>
              </a:lnSpc>
              <a:buFont typeface="Wingdings" panose="05000000000000000000" pitchFamily="2" charset="2"/>
              <a:buChar char="v"/>
            </a:pPr>
            <a:r>
              <a:rPr lang="en-US" sz="3200" b="1" dirty="0">
                <a:solidFill>
                  <a:srgbClr val="FFCC00"/>
                </a:solidFill>
                <a:effectLst>
                  <a:outerShdw blurRad="38100" dist="38100" dir="2700000" algn="tl">
                    <a:srgbClr val="000000">
                      <a:alpha val="43137"/>
                    </a:srgbClr>
                  </a:outerShdw>
                </a:effectLst>
                <a:latin typeface="Aparajita" panose="02020603050405020304" pitchFamily="18" charset="0"/>
                <a:ea typeface="Verdana" panose="020B0604030504040204" pitchFamily="34" charset="0"/>
                <a:cs typeface="Aparajita" panose="02020603050405020304" pitchFamily="18" charset="0"/>
              </a:rPr>
              <a:t>Data Source</a:t>
            </a:r>
          </a:p>
          <a:p>
            <a:pPr marL="571500" indent="-571500">
              <a:lnSpc>
                <a:spcPct val="150000"/>
              </a:lnSpc>
              <a:buFont typeface="Wingdings" panose="05000000000000000000" pitchFamily="2" charset="2"/>
              <a:buChar char="v"/>
            </a:pPr>
            <a:r>
              <a:rPr lang="en-US" sz="3200" b="1" dirty="0">
                <a:solidFill>
                  <a:srgbClr val="FFCC00"/>
                </a:solidFill>
                <a:effectLst>
                  <a:outerShdw blurRad="38100" dist="38100" dir="2700000" algn="tl">
                    <a:srgbClr val="000000">
                      <a:alpha val="43137"/>
                    </a:srgbClr>
                  </a:outerShdw>
                </a:effectLst>
                <a:latin typeface="Aparajita" panose="02020603050405020304" pitchFamily="18" charset="0"/>
                <a:ea typeface="Verdana" panose="020B0604030504040204" pitchFamily="34" charset="0"/>
                <a:cs typeface="Aparajita" panose="02020603050405020304" pitchFamily="18" charset="0"/>
              </a:rPr>
              <a:t>Trip duration analysis</a:t>
            </a:r>
          </a:p>
          <a:p>
            <a:pPr marL="571500" indent="-571500">
              <a:lnSpc>
                <a:spcPct val="150000"/>
              </a:lnSpc>
              <a:buFont typeface="Wingdings" panose="05000000000000000000" pitchFamily="2" charset="2"/>
              <a:buChar char="v"/>
            </a:pPr>
            <a:r>
              <a:rPr lang="en-US" sz="3200" b="1" dirty="0">
                <a:solidFill>
                  <a:srgbClr val="FFCC00"/>
                </a:solidFill>
                <a:effectLst>
                  <a:outerShdw blurRad="38100" dist="38100" dir="2700000" algn="tl">
                    <a:srgbClr val="000000">
                      <a:alpha val="43137"/>
                    </a:srgbClr>
                  </a:outerShdw>
                </a:effectLst>
                <a:latin typeface="Aparajita" panose="02020603050405020304" pitchFamily="18" charset="0"/>
                <a:ea typeface="Verdana" panose="020B0604030504040204" pitchFamily="34" charset="0"/>
                <a:cs typeface="Aparajita" panose="02020603050405020304" pitchFamily="18" charset="0"/>
              </a:rPr>
              <a:t>Data preparation and EDA</a:t>
            </a:r>
          </a:p>
          <a:p>
            <a:pPr marL="571500" indent="-571500">
              <a:lnSpc>
                <a:spcPct val="150000"/>
              </a:lnSpc>
              <a:buFont typeface="Wingdings" panose="05000000000000000000" pitchFamily="2" charset="2"/>
              <a:buChar char="v"/>
            </a:pPr>
            <a:r>
              <a:rPr lang="en-US" sz="3200" b="1" dirty="0">
                <a:solidFill>
                  <a:srgbClr val="FFCC00"/>
                </a:solidFill>
                <a:latin typeface="Aparajita" panose="02020603050405020304" pitchFamily="18" charset="0"/>
                <a:cs typeface="Aparajita" panose="02020603050405020304" pitchFamily="18" charset="0"/>
              </a:rPr>
              <a:t>Feature Engineering </a:t>
            </a:r>
          </a:p>
          <a:p>
            <a:pPr marL="571500" indent="-571500">
              <a:lnSpc>
                <a:spcPct val="150000"/>
              </a:lnSpc>
              <a:buFont typeface="Wingdings" panose="05000000000000000000" pitchFamily="2" charset="2"/>
              <a:buChar char="v"/>
            </a:pPr>
            <a:r>
              <a:rPr lang="en-US" sz="3200" b="1" dirty="0">
                <a:solidFill>
                  <a:srgbClr val="FFCC00"/>
                </a:solidFill>
                <a:effectLst>
                  <a:outerShdw blurRad="38100" dist="38100" dir="2700000" algn="tl">
                    <a:srgbClr val="000000">
                      <a:alpha val="43137"/>
                    </a:srgbClr>
                  </a:outerShdw>
                </a:effectLst>
                <a:latin typeface="Aparajita" panose="02020603050405020304" pitchFamily="18" charset="0"/>
                <a:ea typeface="Verdana" panose="020B0604030504040204" pitchFamily="34" charset="0"/>
                <a:cs typeface="Aparajita" panose="02020603050405020304" pitchFamily="18" charset="0"/>
              </a:rPr>
              <a:t>Correlation heatmap</a:t>
            </a:r>
          </a:p>
          <a:p>
            <a:pPr marL="571500" indent="-571500">
              <a:lnSpc>
                <a:spcPct val="150000"/>
              </a:lnSpc>
              <a:buFont typeface="Wingdings" panose="05000000000000000000" pitchFamily="2" charset="2"/>
              <a:buChar char="v"/>
            </a:pPr>
            <a:r>
              <a:rPr lang="en-US" sz="3200" b="1" dirty="0">
                <a:solidFill>
                  <a:srgbClr val="FFCC00"/>
                </a:solidFill>
                <a:effectLst>
                  <a:outerShdw blurRad="38100" dist="38100" dir="2700000" algn="tl">
                    <a:srgbClr val="000000">
                      <a:alpha val="43137"/>
                    </a:srgbClr>
                  </a:outerShdw>
                </a:effectLst>
                <a:latin typeface="Aparajita" panose="02020603050405020304" pitchFamily="18" charset="0"/>
                <a:ea typeface="Verdana" panose="020B0604030504040204" pitchFamily="34" charset="0"/>
                <a:cs typeface="Aparajita" panose="02020603050405020304" pitchFamily="18" charset="0"/>
              </a:rPr>
              <a:t>Evaluation matrices </a:t>
            </a:r>
          </a:p>
          <a:p>
            <a:pPr marL="571500" indent="-571500">
              <a:lnSpc>
                <a:spcPct val="150000"/>
              </a:lnSpc>
              <a:buFont typeface="Wingdings" panose="05000000000000000000" pitchFamily="2" charset="2"/>
              <a:buChar char="v"/>
            </a:pPr>
            <a:r>
              <a:rPr lang="en-US" sz="3200" b="1" dirty="0">
                <a:solidFill>
                  <a:srgbClr val="FFCC00"/>
                </a:solidFill>
                <a:effectLst>
                  <a:outerShdw blurRad="38100" dist="38100" dir="2700000" algn="tl">
                    <a:srgbClr val="000000">
                      <a:alpha val="43137"/>
                    </a:srgbClr>
                  </a:outerShdw>
                </a:effectLst>
                <a:latin typeface="Aparajita" panose="02020603050405020304" pitchFamily="18" charset="0"/>
                <a:ea typeface="Verdana" panose="020B0604030504040204" pitchFamily="34" charset="0"/>
                <a:cs typeface="Aparajita" panose="02020603050405020304" pitchFamily="18" charset="0"/>
              </a:rPr>
              <a:t>Summary</a:t>
            </a:r>
          </a:p>
        </p:txBody>
      </p:sp>
    </p:spTree>
    <p:extLst>
      <p:ext uri="{BB962C8B-B14F-4D97-AF65-F5344CB8AC3E}">
        <p14:creationId xmlns:p14="http://schemas.microsoft.com/office/powerpoint/2010/main" val="4149854125"/>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mph" presetSubtype="0" fill="hold" grpId="0" nodeType="withEffect">
                                  <p:stCondLst>
                                    <p:cond delay="0"/>
                                  </p:stCondLst>
                                  <p:iterate type="lt">
                                    <p:tmPct val="4000"/>
                                  </p:iterate>
                                  <p:childTnLst>
                                    <p:set>
                                      <p:cBhvr override="childStyle">
                                        <p:cTn id="6" dur="500" fill="hold"/>
                                        <p:tgtEl>
                                          <p:spTgt spid="2"/>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BAB7419-5C26-49F3-A4B0-33B0171BCB8D}"/>
              </a:ext>
            </a:extLst>
          </p:cNvPr>
          <p:cNvSpPr txBox="1"/>
          <p:nvPr/>
        </p:nvSpPr>
        <p:spPr>
          <a:xfrm>
            <a:off x="4508842" y="452299"/>
            <a:ext cx="2774349" cy="461665"/>
          </a:xfrm>
          <a:prstGeom prst="rect">
            <a:avLst/>
          </a:prstGeom>
          <a:noFill/>
        </p:spPr>
        <p:txBody>
          <a:bodyPr wrap="none" rtlCol="0">
            <a:spAutoFit/>
          </a:bodyPr>
          <a:lstStyle/>
          <a:p>
            <a:r>
              <a:rPr lang="en-US" sz="2400" b="1" u="sng" dirty="0">
                <a:latin typeface="Rockwell Condensed" panose="02060603050405020104" pitchFamily="18" charset="0"/>
                <a:cs typeface="Segoe UI" panose="020B0502040204020203" pitchFamily="34" charset="0"/>
              </a:rPr>
              <a:t>Correlation Heatmap</a:t>
            </a:r>
          </a:p>
        </p:txBody>
      </p:sp>
      <p:pic>
        <p:nvPicPr>
          <p:cNvPr id="3" name="Picture 2">
            <a:extLst>
              <a:ext uri="{FF2B5EF4-FFF2-40B4-BE49-F238E27FC236}">
                <a16:creationId xmlns:a16="http://schemas.microsoft.com/office/drawing/2014/main" id="{47F94BE0-17F0-58AC-CF56-F991C210E286}"/>
              </a:ext>
            </a:extLst>
          </p:cNvPr>
          <p:cNvPicPr>
            <a:picLocks noChangeAspect="1"/>
          </p:cNvPicPr>
          <p:nvPr/>
        </p:nvPicPr>
        <p:blipFill>
          <a:blip r:embed="rId2"/>
          <a:srcRect t="1412"/>
          <a:stretch/>
        </p:blipFill>
        <p:spPr>
          <a:xfrm>
            <a:off x="1684216" y="1039446"/>
            <a:ext cx="8687828" cy="5483486"/>
          </a:xfrm>
          <a:prstGeom prst="rect">
            <a:avLst/>
          </a:prstGeom>
        </p:spPr>
      </p:pic>
    </p:spTree>
    <p:extLst>
      <p:ext uri="{BB962C8B-B14F-4D97-AF65-F5344CB8AC3E}">
        <p14:creationId xmlns:p14="http://schemas.microsoft.com/office/powerpoint/2010/main" val="706873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0A4C931-432D-088F-5DF5-0558F793AB12}"/>
              </a:ext>
            </a:extLst>
          </p:cNvPr>
          <p:cNvPicPr>
            <a:picLocks noChangeAspect="1"/>
          </p:cNvPicPr>
          <p:nvPr/>
        </p:nvPicPr>
        <p:blipFill>
          <a:blip r:embed="rId2"/>
          <a:stretch>
            <a:fillRect/>
          </a:stretch>
        </p:blipFill>
        <p:spPr>
          <a:xfrm>
            <a:off x="1506609" y="952086"/>
            <a:ext cx="9038103" cy="2796782"/>
          </a:xfrm>
          <a:prstGeom prst="rect">
            <a:avLst/>
          </a:prstGeom>
        </p:spPr>
      </p:pic>
      <p:sp>
        <p:nvSpPr>
          <p:cNvPr id="7" name="TextBox 6">
            <a:extLst>
              <a:ext uri="{FF2B5EF4-FFF2-40B4-BE49-F238E27FC236}">
                <a16:creationId xmlns:a16="http://schemas.microsoft.com/office/drawing/2014/main" id="{8CBC9AEC-F5FF-5764-D43D-085F7D6A1C79}"/>
              </a:ext>
            </a:extLst>
          </p:cNvPr>
          <p:cNvSpPr txBox="1"/>
          <p:nvPr/>
        </p:nvSpPr>
        <p:spPr>
          <a:xfrm>
            <a:off x="1860063" y="4054003"/>
            <a:ext cx="8745416" cy="1015663"/>
          </a:xfrm>
          <a:prstGeom prst="rect">
            <a:avLst/>
          </a:prstGeom>
          <a:noFill/>
        </p:spPr>
        <p:txBody>
          <a:bodyPr wrap="square">
            <a:spAutoFit/>
          </a:bodyPr>
          <a:lstStyle/>
          <a:p>
            <a:br>
              <a:rPr lang="en-US" sz="2000" dirty="0"/>
            </a:br>
            <a:r>
              <a:rPr lang="en-US" sz="2000" b="0" i="0" dirty="0">
                <a:effectLst/>
                <a:latin typeface="system-ui"/>
              </a:rPr>
              <a:t>We can observe that most of the trips took 0 - 30 mins to complete i.e. </a:t>
            </a:r>
            <a:r>
              <a:rPr lang="en-US" sz="2000" b="0" i="0" dirty="0" err="1">
                <a:effectLst/>
                <a:latin typeface="system-ui"/>
              </a:rPr>
              <a:t>approx</a:t>
            </a:r>
            <a:r>
              <a:rPr lang="en-US" sz="2000" b="0" i="0" dirty="0">
                <a:effectLst/>
                <a:latin typeface="system-ui"/>
              </a:rPr>
              <a:t> 1800 secs</a:t>
            </a:r>
            <a:r>
              <a:rPr lang="en-US" b="0" i="0" dirty="0">
                <a:effectLst/>
                <a:latin typeface="system-ui"/>
              </a:rPr>
              <a:t>.</a:t>
            </a:r>
            <a:endParaRPr lang="en-IN" dirty="0"/>
          </a:p>
        </p:txBody>
      </p:sp>
      <p:sp>
        <p:nvSpPr>
          <p:cNvPr id="8" name="Rectangle 7">
            <a:extLst>
              <a:ext uri="{FF2B5EF4-FFF2-40B4-BE49-F238E27FC236}">
                <a16:creationId xmlns:a16="http://schemas.microsoft.com/office/drawing/2014/main" id="{0A91340D-7062-CCCC-6435-16B49F9E2B15}"/>
              </a:ext>
            </a:extLst>
          </p:cNvPr>
          <p:cNvSpPr/>
          <p:nvPr/>
        </p:nvSpPr>
        <p:spPr>
          <a:xfrm>
            <a:off x="1297354" y="4054003"/>
            <a:ext cx="9597292" cy="1148862"/>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4612014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7E33953-54AF-4052-A813-825C17F71F06}"/>
              </a:ext>
            </a:extLst>
          </p:cNvPr>
          <p:cNvPicPr>
            <a:picLocks noChangeAspect="1"/>
          </p:cNvPicPr>
          <p:nvPr/>
        </p:nvPicPr>
        <p:blipFill>
          <a:blip r:embed="rId2"/>
          <a:stretch>
            <a:fillRect/>
          </a:stretch>
        </p:blipFill>
        <p:spPr>
          <a:xfrm>
            <a:off x="0" y="3286715"/>
            <a:ext cx="12192000" cy="3571285"/>
          </a:xfrm>
          <a:prstGeom prst="rect">
            <a:avLst/>
          </a:prstGeom>
        </p:spPr>
      </p:pic>
      <p:sp>
        <p:nvSpPr>
          <p:cNvPr id="6" name="Parallelogram 5">
            <a:extLst>
              <a:ext uri="{FF2B5EF4-FFF2-40B4-BE49-F238E27FC236}">
                <a16:creationId xmlns:a16="http://schemas.microsoft.com/office/drawing/2014/main" id="{9E5D23A6-8606-4B9D-B7CA-E4CD2D14E2FE}"/>
              </a:ext>
            </a:extLst>
          </p:cNvPr>
          <p:cNvSpPr/>
          <p:nvPr/>
        </p:nvSpPr>
        <p:spPr>
          <a:xfrm>
            <a:off x="311426" y="113344"/>
            <a:ext cx="11569148" cy="3087757"/>
          </a:xfrm>
          <a:prstGeom prst="parallelogram">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7" name="TextBox 6">
            <a:extLst>
              <a:ext uri="{FF2B5EF4-FFF2-40B4-BE49-F238E27FC236}">
                <a16:creationId xmlns:a16="http://schemas.microsoft.com/office/drawing/2014/main" id="{9E7088B6-A0C1-413E-A4E2-030449B19731}"/>
              </a:ext>
            </a:extLst>
          </p:cNvPr>
          <p:cNvSpPr txBox="1"/>
          <p:nvPr/>
        </p:nvSpPr>
        <p:spPr>
          <a:xfrm>
            <a:off x="3114260" y="392709"/>
            <a:ext cx="6162262" cy="2529026"/>
          </a:xfrm>
          <a:prstGeom prst="rect">
            <a:avLst/>
          </a:prstGeom>
          <a:noFill/>
        </p:spPr>
        <p:txBody>
          <a:bodyPr wrap="square" rtlCol="0">
            <a:spAutoFit/>
          </a:bodyPr>
          <a:lstStyle/>
          <a:p>
            <a:pPr algn="ctr">
              <a:lnSpc>
                <a:spcPct val="150000"/>
              </a:lnSpc>
            </a:pPr>
            <a:r>
              <a:rPr lang="en-US" b="1" dirty="0">
                <a:solidFill>
                  <a:srgbClr val="00B050"/>
                </a:solidFill>
                <a:latin typeface="Bahnschrift" panose="020B0502040204020203" pitchFamily="34" charset="0"/>
              </a:rPr>
              <a:t>Most number of trips are done by single or double passengers.</a:t>
            </a:r>
          </a:p>
          <a:p>
            <a:pPr algn="ctr">
              <a:lnSpc>
                <a:spcPct val="150000"/>
              </a:lnSpc>
            </a:pPr>
            <a:endParaRPr lang="en-US" b="1" dirty="0">
              <a:solidFill>
                <a:srgbClr val="00B050"/>
              </a:solidFill>
              <a:latin typeface="Bahnschrift" panose="020B0502040204020203" pitchFamily="34" charset="0"/>
            </a:endParaRPr>
          </a:p>
          <a:p>
            <a:pPr algn="ctr">
              <a:lnSpc>
                <a:spcPct val="150000"/>
              </a:lnSpc>
            </a:pPr>
            <a:r>
              <a:rPr lang="en-US" b="1" dirty="0">
                <a:solidFill>
                  <a:srgbClr val="00B050"/>
                </a:solidFill>
                <a:latin typeface="Bahnschrift" panose="020B0502040204020203" pitchFamily="34" charset="0"/>
              </a:rPr>
              <a:t>But one thing is Interesting to observe, there exist trip with </a:t>
            </a:r>
            <a:r>
              <a:rPr lang="en-US" b="1" dirty="0">
                <a:solidFill>
                  <a:schemeClr val="accent1">
                    <a:lumMod val="75000"/>
                  </a:schemeClr>
                </a:solidFill>
                <a:latin typeface="Bahnschrift" panose="020B0502040204020203" pitchFamily="34" charset="0"/>
              </a:rPr>
              <a:t>ZERO</a:t>
            </a:r>
            <a:r>
              <a:rPr lang="en-US" b="1" dirty="0">
                <a:solidFill>
                  <a:srgbClr val="00B050"/>
                </a:solidFill>
                <a:latin typeface="Bahnschrift" panose="020B0502040204020203" pitchFamily="34" charset="0"/>
              </a:rPr>
              <a:t> passengers, was that a free ride ? Or just a False data recorded ?</a:t>
            </a:r>
          </a:p>
        </p:txBody>
      </p:sp>
    </p:spTree>
    <p:extLst>
      <p:ext uri="{BB962C8B-B14F-4D97-AF65-F5344CB8AC3E}">
        <p14:creationId xmlns:p14="http://schemas.microsoft.com/office/powerpoint/2010/main" val="135352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A353D52-1114-830B-FAEE-5E1CB0212A0F}"/>
              </a:ext>
            </a:extLst>
          </p:cNvPr>
          <p:cNvSpPr txBox="1"/>
          <p:nvPr/>
        </p:nvSpPr>
        <p:spPr>
          <a:xfrm>
            <a:off x="2110153" y="2200575"/>
            <a:ext cx="8445551" cy="3211135"/>
          </a:xfrm>
          <a:prstGeom prst="rect">
            <a:avLst/>
          </a:prstGeom>
          <a:noFill/>
        </p:spPr>
        <p:txBody>
          <a:bodyPr wrap="square">
            <a:spAutoFit/>
          </a:bodyPr>
          <a:lstStyle/>
          <a:p>
            <a:pPr marL="300038" indent="-257175">
              <a:spcBef>
                <a:spcPts val="394"/>
              </a:spcBef>
              <a:buFont typeface="Arial"/>
              <a:buChar char="•"/>
              <a:tabLst>
                <a:tab pos="299561" algn="l"/>
                <a:tab pos="300038" algn="l"/>
              </a:tabLst>
            </a:pPr>
            <a:r>
              <a:rPr lang="en-US" sz="2800" b="1" spc="-4" dirty="0">
                <a:solidFill>
                  <a:srgbClr val="000000"/>
                </a:solidFill>
                <a:latin typeface="Carlito"/>
                <a:cs typeface="Carlito"/>
              </a:rPr>
              <a:t>In this </a:t>
            </a:r>
            <a:r>
              <a:rPr lang="en-US" sz="2800" b="1" spc="-8" dirty="0">
                <a:solidFill>
                  <a:srgbClr val="000000"/>
                </a:solidFill>
                <a:latin typeface="Carlito"/>
                <a:cs typeface="Carlito"/>
              </a:rPr>
              <a:t>project, </a:t>
            </a:r>
            <a:r>
              <a:rPr lang="en-US" sz="2800" b="1" spc="-11" dirty="0">
                <a:solidFill>
                  <a:srgbClr val="000000"/>
                </a:solidFill>
                <a:latin typeface="Carlito"/>
                <a:cs typeface="Carlito"/>
              </a:rPr>
              <a:t>we </a:t>
            </a:r>
            <a:r>
              <a:rPr lang="en-US" sz="2800" b="1" spc="-4" dirty="0">
                <a:solidFill>
                  <a:srgbClr val="000000"/>
                </a:solidFill>
                <a:latin typeface="Carlito"/>
                <a:cs typeface="Carlito"/>
              </a:rPr>
              <a:t>tried </a:t>
            </a:r>
            <a:r>
              <a:rPr lang="en-US" sz="2800" b="1" spc="-11" dirty="0">
                <a:solidFill>
                  <a:srgbClr val="000000"/>
                </a:solidFill>
                <a:latin typeface="Carlito"/>
                <a:cs typeface="Carlito"/>
              </a:rPr>
              <a:t>to </a:t>
            </a:r>
            <a:r>
              <a:rPr lang="en-US" sz="2800" b="1" spc="-8" dirty="0">
                <a:solidFill>
                  <a:srgbClr val="000000"/>
                </a:solidFill>
                <a:latin typeface="Carlito"/>
                <a:cs typeface="Carlito"/>
              </a:rPr>
              <a:t>predict </a:t>
            </a:r>
            <a:r>
              <a:rPr lang="en-US" sz="2800" b="1" spc="-4" dirty="0">
                <a:solidFill>
                  <a:srgbClr val="000000"/>
                </a:solidFill>
                <a:latin typeface="Carlito"/>
                <a:cs typeface="Carlito"/>
              </a:rPr>
              <a:t>the trip </a:t>
            </a:r>
            <a:r>
              <a:rPr lang="en-US" sz="2800" b="1" spc="-11" dirty="0">
                <a:solidFill>
                  <a:srgbClr val="000000"/>
                </a:solidFill>
                <a:latin typeface="Carlito"/>
                <a:cs typeface="Carlito"/>
              </a:rPr>
              <a:t>duration </a:t>
            </a:r>
            <a:r>
              <a:rPr lang="en-US" sz="2800" b="1" dirty="0">
                <a:solidFill>
                  <a:srgbClr val="000000"/>
                </a:solidFill>
                <a:latin typeface="Carlito"/>
                <a:cs typeface="Carlito"/>
              </a:rPr>
              <a:t>of </a:t>
            </a:r>
            <a:r>
              <a:rPr lang="en-US" sz="2800" b="1" spc="-4" dirty="0">
                <a:solidFill>
                  <a:srgbClr val="000000"/>
                </a:solidFill>
                <a:latin typeface="Carlito"/>
                <a:cs typeface="Carlito"/>
              </a:rPr>
              <a:t>a </a:t>
            </a:r>
            <a:r>
              <a:rPr lang="en-US" sz="2800" b="1" spc="-11" dirty="0">
                <a:solidFill>
                  <a:srgbClr val="000000"/>
                </a:solidFill>
                <a:latin typeface="Carlito"/>
                <a:cs typeface="Carlito"/>
              </a:rPr>
              <a:t>taxi </a:t>
            </a:r>
            <a:r>
              <a:rPr lang="en-US" sz="2800" b="1" spc="-4" dirty="0">
                <a:solidFill>
                  <a:srgbClr val="000000"/>
                </a:solidFill>
                <a:latin typeface="Carlito"/>
                <a:cs typeface="Carlito"/>
              </a:rPr>
              <a:t>in</a:t>
            </a:r>
            <a:r>
              <a:rPr lang="en-US" sz="2800" b="1" spc="83" dirty="0">
                <a:solidFill>
                  <a:srgbClr val="000000"/>
                </a:solidFill>
                <a:latin typeface="Carlito"/>
                <a:cs typeface="Carlito"/>
              </a:rPr>
              <a:t> </a:t>
            </a:r>
            <a:r>
              <a:rPr lang="en-US" sz="2800" b="1" spc="-19" dirty="0">
                <a:solidFill>
                  <a:srgbClr val="000000"/>
                </a:solidFill>
                <a:latin typeface="Carlito"/>
                <a:cs typeface="Carlito"/>
              </a:rPr>
              <a:t>NYC.</a:t>
            </a:r>
          </a:p>
          <a:p>
            <a:pPr marL="300038" marR="123349" indent="-257175">
              <a:spcBef>
                <a:spcPts val="394"/>
              </a:spcBef>
              <a:buFont typeface="Arial"/>
              <a:buChar char="•"/>
              <a:tabLst>
                <a:tab pos="299561" algn="l"/>
                <a:tab pos="300038" algn="l"/>
              </a:tabLst>
            </a:pPr>
            <a:r>
              <a:rPr lang="en-US" sz="2800" b="1" spc="-34" dirty="0">
                <a:solidFill>
                  <a:srgbClr val="000000"/>
                </a:solidFill>
                <a:latin typeface="Carlito"/>
                <a:cs typeface="Carlito"/>
              </a:rPr>
              <a:t>We </a:t>
            </a:r>
            <a:r>
              <a:rPr lang="en-US" sz="2800" b="1" spc="-11" dirty="0">
                <a:solidFill>
                  <a:srgbClr val="000000"/>
                </a:solidFill>
                <a:latin typeface="Carlito"/>
                <a:cs typeface="Carlito"/>
              </a:rPr>
              <a:t>are </a:t>
            </a:r>
            <a:r>
              <a:rPr lang="en-US" sz="2800" b="1" spc="-8" dirty="0">
                <a:solidFill>
                  <a:srgbClr val="000000"/>
                </a:solidFill>
                <a:latin typeface="Carlito"/>
                <a:cs typeface="Carlito"/>
              </a:rPr>
              <a:t>mostly </a:t>
            </a:r>
            <a:r>
              <a:rPr lang="en-US" sz="2800" b="1" spc="-4" dirty="0">
                <a:solidFill>
                  <a:srgbClr val="000000"/>
                </a:solidFill>
                <a:latin typeface="Carlito"/>
                <a:cs typeface="Carlito"/>
              </a:rPr>
              <a:t>concerned with the </a:t>
            </a:r>
            <a:r>
              <a:rPr lang="en-US" sz="2800" b="1" spc="-8" dirty="0">
                <a:solidFill>
                  <a:srgbClr val="000000"/>
                </a:solidFill>
                <a:latin typeface="Carlito"/>
                <a:cs typeface="Carlito"/>
              </a:rPr>
              <a:t>information </a:t>
            </a:r>
            <a:r>
              <a:rPr lang="en-US" sz="2800" b="1" dirty="0">
                <a:solidFill>
                  <a:srgbClr val="000000"/>
                </a:solidFill>
                <a:latin typeface="Carlito"/>
                <a:cs typeface="Carlito"/>
              </a:rPr>
              <a:t>of </a:t>
            </a:r>
            <a:r>
              <a:rPr lang="en-US" sz="2800" b="1" spc="-4" dirty="0">
                <a:solidFill>
                  <a:srgbClr val="000000"/>
                </a:solidFill>
                <a:latin typeface="Carlito"/>
                <a:cs typeface="Carlito"/>
              </a:rPr>
              <a:t>pick up </a:t>
            </a:r>
            <a:r>
              <a:rPr lang="en-US" sz="2800" b="1" spc="-8" dirty="0">
                <a:solidFill>
                  <a:srgbClr val="000000"/>
                </a:solidFill>
                <a:latin typeface="Carlito"/>
                <a:cs typeface="Carlito"/>
              </a:rPr>
              <a:t>latitude  </a:t>
            </a:r>
            <a:r>
              <a:rPr lang="en-US" sz="2800" b="1" spc="-4" dirty="0">
                <a:solidFill>
                  <a:srgbClr val="000000"/>
                </a:solidFill>
                <a:latin typeface="Carlito"/>
                <a:cs typeface="Carlito"/>
              </a:rPr>
              <a:t>and longitude and </a:t>
            </a:r>
            <a:r>
              <a:rPr lang="en-US" sz="2800" b="1" spc="-8" dirty="0">
                <a:solidFill>
                  <a:srgbClr val="000000"/>
                </a:solidFill>
                <a:latin typeface="Carlito"/>
                <a:cs typeface="Carlito"/>
              </a:rPr>
              <a:t>drop </a:t>
            </a:r>
            <a:r>
              <a:rPr lang="en-US" sz="2800" b="1" spc="-4" dirty="0">
                <a:solidFill>
                  <a:srgbClr val="000000"/>
                </a:solidFill>
                <a:latin typeface="Carlito"/>
                <a:cs typeface="Carlito"/>
              </a:rPr>
              <a:t>off </a:t>
            </a:r>
            <a:r>
              <a:rPr lang="en-US" sz="2800" b="1" spc="-8" dirty="0">
                <a:solidFill>
                  <a:srgbClr val="000000"/>
                </a:solidFill>
                <a:latin typeface="Carlito"/>
                <a:cs typeface="Carlito"/>
              </a:rPr>
              <a:t>latitude </a:t>
            </a:r>
            <a:r>
              <a:rPr lang="en-US" sz="2800" b="1" spc="-4" dirty="0">
                <a:solidFill>
                  <a:srgbClr val="000000"/>
                </a:solidFill>
                <a:latin typeface="Carlito"/>
                <a:cs typeface="Carlito"/>
              </a:rPr>
              <a:t>and longitude, </a:t>
            </a:r>
            <a:r>
              <a:rPr lang="en-US" sz="2800" b="1" spc="-11" dirty="0">
                <a:solidFill>
                  <a:srgbClr val="000000"/>
                </a:solidFill>
                <a:latin typeface="Carlito"/>
                <a:cs typeface="Carlito"/>
              </a:rPr>
              <a:t>to </a:t>
            </a:r>
            <a:r>
              <a:rPr lang="en-US" sz="2800" b="1" spc="-15" dirty="0">
                <a:solidFill>
                  <a:srgbClr val="000000"/>
                </a:solidFill>
                <a:latin typeface="Carlito"/>
                <a:cs typeface="Carlito"/>
              </a:rPr>
              <a:t>get </a:t>
            </a:r>
            <a:r>
              <a:rPr lang="en-US" sz="2800" b="1" spc="-4" dirty="0">
                <a:solidFill>
                  <a:srgbClr val="000000"/>
                </a:solidFill>
                <a:latin typeface="Carlito"/>
                <a:cs typeface="Carlito"/>
              </a:rPr>
              <a:t>the  </a:t>
            </a:r>
            <a:r>
              <a:rPr lang="en-US" sz="2800" b="1" spc="-8" dirty="0">
                <a:solidFill>
                  <a:srgbClr val="000000"/>
                </a:solidFill>
                <a:latin typeface="Carlito"/>
                <a:cs typeface="Carlito"/>
              </a:rPr>
              <a:t>distance </a:t>
            </a:r>
            <a:r>
              <a:rPr lang="en-US" sz="2800" b="1" dirty="0">
                <a:solidFill>
                  <a:srgbClr val="000000"/>
                </a:solidFill>
                <a:latin typeface="Carlito"/>
                <a:cs typeface="Carlito"/>
              </a:rPr>
              <a:t>of </a:t>
            </a:r>
            <a:r>
              <a:rPr lang="en-US" sz="2800" b="1" spc="-4" dirty="0">
                <a:solidFill>
                  <a:srgbClr val="000000"/>
                </a:solidFill>
                <a:latin typeface="Carlito"/>
                <a:cs typeface="Carlito"/>
              </a:rPr>
              <a:t>the</a:t>
            </a:r>
            <a:r>
              <a:rPr lang="en-US" sz="2800" b="1" dirty="0">
                <a:solidFill>
                  <a:srgbClr val="000000"/>
                </a:solidFill>
                <a:latin typeface="Carlito"/>
                <a:cs typeface="Carlito"/>
              </a:rPr>
              <a:t> </a:t>
            </a:r>
            <a:r>
              <a:rPr lang="en-US" sz="2800" b="1" spc="-4" dirty="0">
                <a:solidFill>
                  <a:srgbClr val="000000"/>
                </a:solidFill>
                <a:latin typeface="Carlito"/>
                <a:cs typeface="Carlito"/>
              </a:rPr>
              <a:t>trip.</a:t>
            </a:r>
          </a:p>
          <a:p>
            <a:pPr marL="300038" indent="-257175">
              <a:spcBef>
                <a:spcPts val="394"/>
              </a:spcBef>
              <a:buFont typeface="Arial"/>
              <a:buChar char="•"/>
              <a:tabLst>
                <a:tab pos="299561" algn="l"/>
                <a:tab pos="300038" algn="l"/>
              </a:tabLst>
            </a:pPr>
            <a:r>
              <a:rPr lang="en-US" sz="2800" b="1" spc="-8" dirty="0">
                <a:solidFill>
                  <a:srgbClr val="000000"/>
                </a:solidFill>
                <a:latin typeface="Carlito"/>
                <a:cs typeface="Carlito"/>
              </a:rPr>
              <a:t>Hyperparameter </a:t>
            </a:r>
            <a:r>
              <a:rPr lang="en-US" sz="2800" b="1" spc="-4" dirty="0">
                <a:solidFill>
                  <a:srgbClr val="000000"/>
                </a:solidFill>
                <a:latin typeface="Carlito"/>
                <a:cs typeface="Carlito"/>
              </a:rPr>
              <a:t>tuning doesn’t </a:t>
            </a:r>
            <a:r>
              <a:rPr lang="en-US" sz="2800" b="1" spc="-11" dirty="0">
                <a:solidFill>
                  <a:srgbClr val="000000"/>
                </a:solidFill>
                <a:latin typeface="Carlito"/>
                <a:cs typeface="Carlito"/>
              </a:rPr>
              <a:t>improve </a:t>
            </a:r>
            <a:r>
              <a:rPr lang="en-US" sz="2800" b="1" spc="-4" dirty="0">
                <a:solidFill>
                  <a:srgbClr val="000000"/>
                </a:solidFill>
                <a:latin typeface="Carlito"/>
                <a:cs typeface="Carlito"/>
              </a:rPr>
              <a:t>much</a:t>
            </a:r>
            <a:r>
              <a:rPr lang="en-US" sz="2800" b="1" spc="19" dirty="0">
                <a:solidFill>
                  <a:srgbClr val="000000"/>
                </a:solidFill>
                <a:latin typeface="Carlito"/>
                <a:cs typeface="Carlito"/>
              </a:rPr>
              <a:t> </a:t>
            </a:r>
            <a:r>
              <a:rPr lang="en-US" sz="2800" b="1" spc="-19" dirty="0">
                <a:solidFill>
                  <a:srgbClr val="000000"/>
                </a:solidFill>
                <a:latin typeface="Carlito"/>
                <a:cs typeface="Carlito"/>
              </a:rPr>
              <a:t>accuracy.</a:t>
            </a:r>
          </a:p>
        </p:txBody>
      </p:sp>
      <p:sp>
        <p:nvSpPr>
          <p:cNvPr id="4" name="Rectangle 3">
            <a:extLst>
              <a:ext uri="{FF2B5EF4-FFF2-40B4-BE49-F238E27FC236}">
                <a16:creationId xmlns:a16="http://schemas.microsoft.com/office/drawing/2014/main" id="{342777D4-F70C-13CE-B2E7-70AA0714CC6A}"/>
              </a:ext>
            </a:extLst>
          </p:cNvPr>
          <p:cNvSpPr/>
          <p:nvPr/>
        </p:nvSpPr>
        <p:spPr>
          <a:xfrm>
            <a:off x="2110153" y="850264"/>
            <a:ext cx="2306361" cy="689811"/>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IN" sz="3200" b="1" dirty="0"/>
              <a:t>Conclusion</a:t>
            </a:r>
            <a:r>
              <a:rPr lang="en-IN" sz="3200" dirty="0"/>
              <a:t>:</a:t>
            </a:r>
          </a:p>
        </p:txBody>
      </p:sp>
    </p:spTree>
    <p:extLst>
      <p:ext uri="{BB962C8B-B14F-4D97-AF65-F5344CB8AC3E}">
        <p14:creationId xmlns:p14="http://schemas.microsoft.com/office/powerpoint/2010/main" val="1443631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B5DB94D-A850-4BD1-ACA9-B1A24BE73FE9}"/>
              </a:ext>
            </a:extLst>
          </p:cNvPr>
          <p:cNvPicPr>
            <a:picLocks noChangeAspect="1"/>
          </p:cNvPicPr>
          <p:nvPr/>
        </p:nvPicPr>
        <p:blipFill>
          <a:blip r:embed="rId2"/>
          <a:stretch>
            <a:fillRect/>
          </a:stretch>
        </p:blipFill>
        <p:spPr>
          <a:xfrm>
            <a:off x="7660449" y="2621582"/>
            <a:ext cx="4531551" cy="3993910"/>
          </a:xfrm>
          <a:prstGeom prst="rect">
            <a:avLst/>
          </a:prstGeom>
        </p:spPr>
      </p:pic>
      <p:sp>
        <p:nvSpPr>
          <p:cNvPr id="12" name="Thought Bubble: Cloud 11">
            <a:extLst>
              <a:ext uri="{FF2B5EF4-FFF2-40B4-BE49-F238E27FC236}">
                <a16:creationId xmlns:a16="http://schemas.microsoft.com/office/drawing/2014/main" id="{A236EDDF-C0C3-44BC-B794-E78BAEB078BD}"/>
              </a:ext>
            </a:extLst>
          </p:cNvPr>
          <p:cNvSpPr/>
          <p:nvPr/>
        </p:nvSpPr>
        <p:spPr>
          <a:xfrm>
            <a:off x="2531971" y="808383"/>
            <a:ext cx="4172937" cy="3286539"/>
          </a:xfrm>
          <a:prstGeom prst="cloudCallout">
            <a:avLst>
              <a:gd name="adj1" fmla="val 90956"/>
              <a:gd name="adj2" fmla="val 72461"/>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000" b="1" dirty="0">
                <a:latin typeface="Ink Free" panose="03080402000500000000" pitchFamily="66" charset="0"/>
              </a:rPr>
              <a:t>Beat me if you can !! </a:t>
            </a:r>
          </a:p>
          <a:p>
            <a:pPr algn="ctr"/>
            <a:endParaRPr lang="en-US" dirty="0"/>
          </a:p>
        </p:txBody>
      </p:sp>
    </p:spTree>
    <p:extLst>
      <p:ext uri="{BB962C8B-B14F-4D97-AF65-F5344CB8AC3E}">
        <p14:creationId xmlns:p14="http://schemas.microsoft.com/office/powerpoint/2010/main" val="80601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Diagonal Corners Snipped 1">
            <a:extLst>
              <a:ext uri="{FF2B5EF4-FFF2-40B4-BE49-F238E27FC236}">
                <a16:creationId xmlns:a16="http://schemas.microsoft.com/office/drawing/2014/main" id="{53CF3C29-F493-4C98-9E90-106C9EF7CCB2}"/>
              </a:ext>
            </a:extLst>
          </p:cNvPr>
          <p:cNvSpPr/>
          <p:nvPr/>
        </p:nvSpPr>
        <p:spPr>
          <a:xfrm>
            <a:off x="238539" y="185530"/>
            <a:ext cx="11741426" cy="6467061"/>
          </a:xfrm>
          <a:prstGeom prst="snip2Diag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79FB3866-33A9-4B4A-8E4A-3970A62D5C9B}"/>
              </a:ext>
            </a:extLst>
          </p:cNvPr>
          <p:cNvPicPr>
            <a:picLocks noChangeAspect="1"/>
          </p:cNvPicPr>
          <p:nvPr/>
        </p:nvPicPr>
        <p:blipFill>
          <a:blip r:embed="rId2"/>
          <a:stretch>
            <a:fillRect/>
          </a:stretch>
        </p:blipFill>
        <p:spPr>
          <a:xfrm>
            <a:off x="698500" y="889000"/>
            <a:ext cx="10795000" cy="5080000"/>
          </a:xfrm>
          <a:prstGeom prst="rect">
            <a:avLst/>
          </a:prstGeom>
        </p:spPr>
      </p:pic>
    </p:spTree>
    <p:extLst>
      <p:ext uri="{BB962C8B-B14F-4D97-AF65-F5344CB8AC3E}">
        <p14:creationId xmlns:p14="http://schemas.microsoft.com/office/powerpoint/2010/main" val="539204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12CEB74-3B39-2DFF-8310-83731D4C4996}"/>
              </a:ext>
            </a:extLst>
          </p:cNvPr>
          <p:cNvPicPr>
            <a:picLocks noChangeAspect="1"/>
          </p:cNvPicPr>
          <p:nvPr/>
        </p:nvPicPr>
        <p:blipFill>
          <a:blip r:embed="rId2"/>
          <a:stretch>
            <a:fillRect/>
          </a:stretch>
        </p:blipFill>
        <p:spPr>
          <a:xfrm>
            <a:off x="-167583" y="1172429"/>
            <a:ext cx="10886628" cy="5775448"/>
          </a:xfrm>
          <a:prstGeom prst="rect">
            <a:avLst/>
          </a:prstGeom>
        </p:spPr>
      </p:pic>
      <p:sp>
        <p:nvSpPr>
          <p:cNvPr id="8" name="TextBox 7">
            <a:extLst>
              <a:ext uri="{FF2B5EF4-FFF2-40B4-BE49-F238E27FC236}">
                <a16:creationId xmlns:a16="http://schemas.microsoft.com/office/drawing/2014/main" id="{AA43DEDA-80A1-DBA4-A239-5264D75B7D02}"/>
              </a:ext>
            </a:extLst>
          </p:cNvPr>
          <p:cNvSpPr txBox="1"/>
          <p:nvPr/>
        </p:nvSpPr>
        <p:spPr>
          <a:xfrm>
            <a:off x="5556739" y="1312985"/>
            <a:ext cx="6111630" cy="707886"/>
          </a:xfrm>
          <a:prstGeom prst="rect">
            <a:avLst/>
          </a:prstGeom>
          <a:noFill/>
        </p:spPr>
        <p:txBody>
          <a:bodyPr wrap="square">
            <a:spAutoFit/>
          </a:bodyPr>
          <a:lstStyle/>
          <a:p>
            <a:r>
              <a:rPr lang="en-US" sz="2000" b="1" dirty="0">
                <a:solidFill>
                  <a:schemeClr val="tx1">
                    <a:lumMod val="50000"/>
                    <a:lumOff val="50000"/>
                  </a:schemeClr>
                </a:solidFill>
                <a:effectLst>
                  <a:outerShdw blurRad="38100" dist="38100" dir="2700000" algn="tl">
                    <a:srgbClr val="000000">
                      <a:alpha val="43137"/>
                    </a:srgbClr>
                  </a:outerShdw>
                </a:effectLst>
                <a:latin typeface="Ebrima" panose="02000000000000000000" pitchFamily="2" charset="0"/>
                <a:ea typeface="Ebrima" panose="02000000000000000000" pitchFamily="2" charset="0"/>
                <a:cs typeface="Ebrima" panose="02000000000000000000" pitchFamily="2" charset="0"/>
              </a:rPr>
              <a:t>Build a model that predicts the total trip </a:t>
            </a:r>
          </a:p>
          <a:p>
            <a:r>
              <a:rPr lang="en-US" sz="2000" b="1" dirty="0">
                <a:solidFill>
                  <a:schemeClr val="tx1">
                    <a:lumMod val="50000"/>
                    <a:lumOff val="50000"/>
                  </a:schemeClr>
                </a:solidFill>
                <a:effectLst>
                  <a:outerShdw blurRad="38100" dist="38100" dir="2700000" algn="tl">
                    <a:srgbClr val="000000">
                      <a:alpha val="43137"/>
                    </a:srgbClr>
                  </a:outerShdw>
                </a:effectLst>
                <a:latin typeface="Ebrima" panose="02000000000000000000" pitchFamily="2" charset="0"/>
                <a:ea typeface="Ebrima" panose="02000000000000000000" pitchFamily="2" charset="0"/>
                <a:cs typeface="Ebrima" panose="02000000000000000000" pitchFamily="2" charset="0"/>
              </a:rPr>
              <a:t>duration of taxi trips in New York City.</a:t>
            </a:r>
          </a:p>
        </p:txBody>
      </p:sp>
      <p:sp>
        <p:nvSpPr>
          <p:cNvPr id="10" name="TextBox 9">
            <a:extLst>
              <a:ext uri="{FF2B5EF4-FFF2-40B4-BE49-F238E27FC236}">
                <a16:creationId xmlns:a16="http://schemas.microsoft.com/office/drawing/2014/main" id="{CBDF30D3-B616-D33C-7304-1F0856A973FF}"/>
              </a:ext>
            </a:extLst>
          </p:cNvPr>
          <p:cNvSpPr txBox="1"/>
          <p:nvPr/>
        </p:nvSpPr>
        <p:spPr>
          <a:xfrm>
            <a:off x="1135185" y="489417"/>
            <a:ext cx="6178060" cy="646331"/>
          </a:xfrm>
          <a:prstGeom prst="rect">
            <a:avLst/>
          </a:prstGeom>
          <a:noFill/>
        </p:spPr>
        <p:txBody>
          <a:bodyPr wrap="square">
            <a:spAutoFit/>
          </a:bodyPr>
          <a:lstStyle/>
          <a:p>
            <a:r>
              <a:rPr lang="en-US" sz="3600" b="1" dirty="0">
                <a:solidFill>
                  <a:srgbClr val="FF0000"/>
                </a:solidFill>
                <a:effectLst>
                  <a:outerShdw blurRad="38100" dist="38100" dir="2700000" algn="tl">
                    <a:srgbClr val="000000">
                      <a:alpha val="43137"/>
                    </a:srgbClr>
                  </a:outerShdw>
                </a:effectLst>
                <a:latin typeface="Palatino Linotype" panose="02040502050505030304" pitchFamily="18" charset="0"/>
                <a:cs typeface="Segoe UI" panose="020B0502040204020203" pitchFamily="34" charset="0"/>
              </a:rPr>
              <a:t>MAIN Objective:</a:t>
            </a:r>
            <a:endParaRPr lang="en-IN" sz="3600" dirty="0"/>
          </a:p>
        </p:txBody>
      </p:sp>
    </p:spTree>
    <p:extLst>
      <p:ext uri="{BB962C8B-B14F-4D97-AF65-F5344CB8AC3E}">
        <p14:creationId xmlns:p14="http://schemas.microsoft.com/office/powerpoint/2010/main" val="3409086687"/>
      </p:ext>
    </p:extLst>
  </p:cSld>
  <p:clrMapOvr>
    <a:masterClrMapping/>
  </p:clrMapOvr>
  <p:transition spd="slow">
    <p:randomBar dir="vert"/>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4C65656-81D2-4C96-9A00-EE8139923282}"/>
              </a:ext>
            </a:extLst>
          </p:cNvPr>
          <p:cNvSpPr txBox="1"/>
          <p:nvPr/>
        </p:nvSpPr>
        <p:spPr>
          <a:xfrm>
            <a:off x="1154979" y="345014"/>
            <a:ext cx="3147016" cy="707886"/>
          </a:xfrm>
          <a:prstGeom prst="rect">
            <a:avLst/>
          </a:prstGeom>
          <a:noFill/>
        </p:spPr>
        <p:txBody>
          <a:bodyPr wrap="none" rtlCol="0">
            <a:spAutoFit/>
          </a:bodyPr>
          <a:lstStyle/>
          <a:p>
            <a:pPr algn="ctr"/>
            <a:r>
              <a:rPr lang="en-US" sz="4000" u="sng" dirty="0">
                <a:effectLst>
                  <a:outerShdw blurRad="38100" dist="38100" dir="2700000" algn="tl">
                    <a:srgbClr val="000000">
                      <a:alpha val="43137"/>
                    </a:srgbClr>
                  </a:outerShdw>
                </a:effectLst>
                <a:latin typeface="Palatino Linotype" panose="02040502050505030304" pitchFamily="18" charset="0"/>
                <a:cs typeface="Segoe UI" panose="020B0502040204020203" pitchFamily="34" charset="0"/>
              </a:rPr>
              <a:t>Data Source:</a:t>
            </a:r>
          </a:p>
        </p:txBody>
      </p:sp>
      <p:sp>
        <p:nvSpPr>
          <p:cNvPr id="5" name="TextBox 4">
            <a:extLst>
              <a:ext uri="{FF2B5EF4-FFF2-40B4-BE49-F238E27FC236}">
                <a16:creationId xmlns:a16="http://schemas.microsoft.com/office/drawing/2014/main" id="{ACCD61C9-E087-4BED-A99F-1B98913B74D3}"/>
              </a:ext>
            </a:extLst>
          </p:cNvPr>
          <p:cNvSpPr txBox="1"/>
          <p:nvPr/>
        </p:nvSpPr>
        <p:spPr>
          <a:xfrm>
            <a:off x="1210014" y="2953504"/>
            <a:ext cx="5458546" cy="2805448"/>
          </a:xfrm>
          <a:prstGeom prst="rect">
            <a:avLst/>
          </a:prstGeom>
          <a:noFill/>
        </p:spPr>
        <p:txBody>
          <a:bodyPr wrap="none" rtlCol="0">
            <a:spAutoFit/>
          </a:bodyPr>
          <a:lstStyle/>
          <a:p>
            <a:r>
              <a:rPr lang="en-US" sz="2800" b="1" u="sng" dirty="0">
                <a:solidFill>
                  <a:srgbClr val="FF0000"/>
                </a:solidFill>
                <a:effectLst>
                  <a:outerShdw blurRad="38100" dist="38100" dir="2700000" algn="tl">
                    <a:srgbClr val="000000">
                      <a:alpha val="43137"/>
                    </a:srgbClr>
                  </a:outerShdw>
                </a:effectLst>
                <a:latin typeface="MV Boli" panose="02000500030200090000" pitchFamily="2" charset="0"/>
                <a:cs typeface="MV Boli" panose="02000500030200090000" pitchFamily="2" charset="0"/>
              </a:rPr>
              <a:t>Statistics:</a:t>
            </a:r>
          </a:p>
          <a:p>
            <a:pPr marL="342900" indent="-342900">
              <a:lnSpc>
                <a:spcPct val="150000"/>
              </a:lnSpc>
              <a:buFont typeface="Arial" panose="020B0604020202020204" pitchFamily="34" charset="0"/>
              <a:buChar char="•"/>
            </a:pPr>
            <a:r>
              <a:rPr lang="en-US" sz="2800" dirty="0">
                <a:solidFill>
                  <a:schemeClr val="accent4"/>
                </a:solidFill>
                <a:effectLst>
                  <a:outerShdw blurRad="38100" dist="38100" dir="2700000" algn="tl">
                    <a:srgbClr val="000000">
                      <a:alpha val="43137"/>
                    </a:srgbClr>
                  </a:outerShdw>
                </a:effectLst>
                <a:latin typeface="Bahnschrift" panose="020B0502040204020203" pitchFamily="34" charset="0"/>
                <a:cs typeface="Segoe UI" panose="020B0502040204020203" pitchFamily="34" charset="0"/>
              </a:rPr>
              <a:t>Rows - </a:t>
            </a:r>
            <a:r>
              <a:rPr lang="en-US" sz="2800" dirty="0">
                <a:solidFill>
                  <a:schemeClr val="tx1">
                    <a:lumMod val="75000"/>
                    <a:lumOff val="25000"/>
                  </a:schemeClr>
                </a:solidFill>
                <a:effectLst>
                  <a:outerShdw blurRad="38100" dist="38100" dir="2700000" algn="tl">
                    <a:srgbClr val="000000">
                      <a:alpha val="43137"/>
                    </a:srgbClr>
                  </a:outerShdw>
                </a:effectLst>
                <a:latin typeface="Bahnschrift" panose="020B0502040204020203" pitchFamily="34" charset="0"/>
              </a:rPr>
              <a:t>1458644</a:t>
            </a:r>
          </a:p>
          <a:p>
            <a:pPr marL="342900" indent="-342900">
              <a:buFont typeface="Arial" panose="020B0604020202020204" pitchFamily="34" charset="0"/>
              <a:buChar char="•"/>
            </a:pPr>
            <a:r>
              <a:rPr lang="en-US" sz="2800" dirty="0">
                <a:solidFill>
                  <a:schemeClr val="accent4"/>
                </a:solidFill>
                <a:effectLst>
                  <a:outerShdw blurRad="38100" dist="38100" dir="2700000" algn="tl">
                    <a:srgbClr val="000000">
                      <a:alpha val="43137"/>
                    </a:srgbClr>
                  </a:outerShdw>
                </a:effectLst>
                <a:latin typeface="Bahnschrift" panose="020B0502040204020203" pitchFamily="34" charset="0"/>
                <a:cs typeface="Segoe UI" panose="020B0502040204020203" pitchFamily="34" charset="0"/>
              </a:rPr>
              <a:t>Features - </a:t>
            </a:r>
            <a:r>
              <a:rPr lang="en-US" sz="2800" dirty="0">
                <a:solidFill>
                  <a:schemeClr val="tx1">
                    <a:lumMod val="75000"/>
                    <a:lumOff val="25000"/>
                  </a:schemeClr>
                </a:solidFill>
                <a:effectLst>
                  <a:outerShdw blurRad="38100" dist="38100" dir="2700000" algn="tl">
                    <a:srgbClr val="000000">
                      <a:alpha val="43137"/>
                    </a:srgbClr>
                  </a:outerShdw>
                </a:effectLst>
                <a:latin typeface="Bahnschrift" panose="020B0502040204020203" pitchFamily="34" charset="0"/>
                <a:cs typeface="Calibri" panose="020F0502020204030204" pitchFamily="34" charset="0"/>
              </a:rPr>
              <a:t>11 (Including Target)</a:t>
            </a:r>
          </a:p>
          <a:p>
            <a:pPr marL="342900" indent="-342900">
              <a:lnSpc>
                <a:spcPct val="150000"/>
              </a:lnSpc>
              <a:buFont typeface="Arial" panose="020B0604020202020204" pitchFamily="34" charset="0"/>
              <a:buChar char="•"/>
            </a:pPr>
            <a:r>
              <a:rPr lang="en-US" sz="2800" dirty="0">
                <a:solidFill>
                  <a:schemeClr val="accent4"/>
                </a:solidFill>
                <a:effectLst>
                  <a:outerShdw blurRad="38100" dist="38100" dir="2700000" algn="tl">
                    <a:srgbClr val="000000">
                      <a:alpha val="43137"/>
                    </a:srgbClr>
                  </a:outerShdw>
                </a:effectLst>
                <a:latin typeface="Bahnschrift" panose="020B0502040204020203" pitchFamily="34" charset="0"/>
                <a:cs typeface="Segoe UI" panose="020B0502040204020203" pitchFamily="34" charset="0"/>
              </a:rPr>
              <a:t>Target – </a:t>
            </a:r>
            <a:r>
              <a:rPr lang="en-US" sz="2800" dirty="0">
                <a:solidFill>
                  <a:schemeClr val="tx1">
                    <a:lumMod val="75000"/>
                    <a:lumOff val="25000"/>
                  </a:schemeClr>
                </a:solidFill>
                <a:effectLst>
                  <a:outerShdw blurRad="38100" dist="38100" dir="2700000" algn="tl">
                    <a:srgbClr val="000000">
                      <a:alpha val="43137"/>
                    </a:srgbClr>
                  </a:outerShdw>
                </a:effectLst>
                <a:latin typeface="Bahnschrift" panose="020B0502040204020203" pitchFamily="34" charset="0"/>
                <a:cs typeface="Segoe UI" panose="020B0502040204020203" pitchFamily="34" charset="0"/>
              </a:rPr>
              <a:t>Trip duration </a:t>
            </a:r>
            <a:endParaRPr lang="en-US" sz="2800" b="1" dirty="0">
              <a:solidFill>
                <a:srgbClr val="FF0000"/>
              </a:solidFill>
              <a:effectLst>
                <a:outerShdw blurRad="38100" dist="38100" dir="2700000" algn="tl">
                  <a:srgbClr val="000000">
                    <a:alpha val="43137"/>
                  </a:srgbClr>
                </a:outerShdw>
              </a:effectLst>
              <a:latin typeface="Palatino Linotype" panose="02040502050505030304" pitchFamily="18" charset="0"/>
              <a:cs typeface="Segoe UI" panose="020B0502040204020203" pitchFamily="34" charset="0"/>
            </a:endParaRPr>
          </a:p>
          <a:p>
            <a:pPr marL="342900" indent="-342900">
              <a:lnSpc>
                <a:spcPct val="150000"/>
              </a:lnSpc>
              <a:buFont typeface="Arial" panose="020B0604020202020204" pitchFamily="34" charset="0"/>
              <a:buChar char="•"/>
            </a:pPr>
            <a:endParaRPr lang="en-US" sz="2800" dirty="0">
              <a:solidFill>
                <a:schemeClr val="tx1">
                  <a:lumMod val="75000"/>
                  <a:lumOff val="25000"/>
                </a:schemeClr>
              </a:solidFill>
              <a:effectLst>
                <a:outerShdw blurRad="38100" dist="38100" dir="2700000" algn="tl">
                  <a:srgbClr val="000000">
                    <a:alpha val="43137"/>
                  </a:srgbClr>
                </a:outerShdw>
              </a:effectLst>
              <a:latin typeface="Bahnschrift" panose="020B0502040204020203" pitchFamily="34" charset="0"/>
              <a:cs typeface="Segoe UI" panose="020B0502040204020203" pitchFamily="34" charset="0"/>
            </a:endParaRPr>
          </a:p>
        </p:txBody>
      </p:sp>
      <p:sp>
        <p:nvSpPr>
          <p:cNvPr id="6" name="TextBox 5">
            <a:extLst>
              <a:ext uri="{FF2B5EF4-FFF2-40B4-BE49-F238E27FC236}">
                <a16:creationId xmlns:a16="http://schemas.microsoft.com/office/drawing/2014/main" id="{AD628EAF-1E63-4C05-B69C-346142508F08}"/>
              </a:ext>
            </a:extLst>
          </p:cNvPr>
          <p:cNvSpPr txBox="1"/>
          <p:nvPr/>
        </p:nvSpPr>
        <p:spPr>
          <a:xfrm>
            <a:off x="829904" y="1747990"/>
            <a:ext cx="4503156" cy="523220"/>
          </a:xfrm>
          <a:prstGeom prst="rect">
            <a:avLst/>
          </a:prstGeom>
          <a:noFill/>
        </p:spPr>
        <p:txBody>
          <a:bodyPr wrap="none" rtlCol="0">
            <a:spAutoFit/>
          </a:bodyPr>
          <a:lstStyle/>
          <a:p>
            <a:r>
              <a:rPr lang="en-US" sz="2800" b="1" dirty="0" err="1">
                <a:effectLst>
                  <a:outerShdw blurRad="38100" dist="38100" dir="2700000" algn="tl">
                    <a:srgbClr val="000000">
                      <a:alpha val="43137"/>
                    </a:srgbClr>
                  </a:outerShdw>
                </a:effectLst>
                <a:latin typeface="Palatino Linotype" panose="02040502050505030304" pitchFamily="18" charset="0"/>
                <a:cs typeface="Segoe UI" panose="020B0502040204020203" pitchFamily="34" charset="0"/>
              </a:rPr>
              <a:t>Source:NYC</a:t>
            </a:r>
            <a:r>
              <a:rPr lang="en-US" sz="2800" b="1" dirty="0">
                <a:effectLst>
                  <a:outerShdw blurRad="38100" dist="38100" dir="2700000" algn="tl">
                    <a:srgbClr val="000000">
                      <a:alpha val="43137"/>
                    </a:srgbClr>
                  </a:outerShdw>
                </a:effectLst>
                <a:latin typeface="Palatino Linotype" panose="02040502050505030304" pitchFamily="18" charset="0"/>
                <a:cs typeface="Segoe UI" panose="020B0502040204020203" pitchFamily="34" charset="0"/>
              </a:rPr>
              <a:t> taxi data.csv </a:t>
            </a:r>
            <a:endParaRPr lang="en-US" sz="2800" b="1" dirty="0">
              <a:solidFill>
                <a:schemeClr val="accent1">
                  <a:lumMod val="75000"/>
                </a:schemeClr>
              </a:solidFill>
              <a:effectLst>
                <a:outerShdw blurRad="38100" dist="38100" dir="2700000" algn="tl">
                  <a:srgbClr val="000000">
                    <a:alpha val="43137"/>
                  </a:srgbClr>
                </a:outerShdw>
              </a:effectLst>
              <a:latin typeface="Palatino Linotype" panose="02040502050505030304" pitchFamily="18" charset="0"/>
              <a:cs typeface="Segoe UI" panose="020B0502040204020203" pitchFamily="34" charset="0"/>
            </a:endParaRPr>
          </a:p>
        </p:txBody>
      </p:sp>
      <p:pic>
        <p:nvPicPr>
          <p:cNvPr id="2050" name="Picture 2" descr="Data Source: Definitions, Types ...">
            <a:extLst>
              <a:ext uri="{FF2B5EF4-FFF2-40B4-BE49-F238E27FC236}">
                <a16:creationId xmlns:a16="http://schemas.microsoft.com/office/drawing/2014/main" id="{EB23035B-362D-730C-F496-B70DD06DA7F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59078" y="1434491"/>
            <a:ext cx="3921492" cy="28952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9879972"/>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5">
                                            <p:txEl>
                                              <p:pRg st="0" end="0"/>
                                            </p:txEl>
                                          </p:spTgt>
                                        </p:tgtEl>
                                        <p:attrNameLst>
                                          <p:attrName>style.visibility</p:attrName>
                                        </p:attrNameLst>
                                      </p:cBhvr>
                                      <p:to>
                                        <p:strVal val="visible"/>
                                      </p:to>
                                    </p:set>
                                    <p:animEffect transition="in" filter="fade">
                                      <p:cBhvr>
                                        <p:cTn id="19" dur="500"/>
                                        <p:tgtEl>
                                          <p:spTgt spid="5">
                                            <p:txEl>
                                              <p:pRg st="0" end="0"/>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5">
                                            <p:txEl>
                                              <p:pRg st="1" end="1"/>
                                            </p:txEl>
                                          </p:spTgt>
                                        </p:tgtEl>
                                        <p:attrNameLst>
                                          <p:attrName>style.visibility</p:attrName>
                                        </p:attrNameLst>
                                      </p:cBhvr>
                                      <p:to>
                                        <p:strVal val="visible"/>
                                      </p:to>
                                    </p:set>
                                    <p:animEffect transition="in" filter="fade">
                                      <p:cBhvr>
                                        <p:cTn id="22" dur="500"/>
                                        <p:tgtEl>
                                          <p:spTgt spid="5">
                                            <p:txEl>
                                              <p:pRg st="1" end="1"/>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5">
                                            <p:txEl>
                                              <p:pRg st="2" end="2"/>
                                            </p:txEl>
                                          </p:spTgt>
                                        </p:tgtEl>
                                        <p:attrNameLst>
                                          <p:attrName>style.visibility</p:attrName>
                                        </p:attrNameLst>
                                      </p:cBhvr>
                                      <p:to>
                                        <p:strVal val="visible"/>
                                      </p:to>
                                    </p:set>
                                    <p:animEffect transition="in" filter="fade">
                                      <p:cBhvr>
                                        <p:cTn id="25" dur="500"/>
                                        <p:tgtEl>
                                          <p:spTgt spid="5">
                                            <p:txEl>
                                              <p:pRg st="2" end="2"/>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5">
                                            <p:txEl>
                                              <p:pRg st="3" end="3"/>
                                            </p:txEl>
                                          </p:spTgt>
                                        </p:tgtEl>
                                        <p:attrNameLst>
                                          <p:attrName>style.visibility</p:attrName>
                                        </p:attrNameLst>
                                      </p:cBhvr>
                                      <p:to>
                                        <p:strVal val="visible"/>
                                      </p:to>
                                    </p:set>
                                    <p:animEffect transition="in" filter="fade">
                                      <p:cBhvr>
                                        <p:cTn id="28" dur="500"/>
                                        <p:tgtEl>
                                          <p:spTgt spid="5">
                                            <p:txEl>
                                              <p:pRg st="3" end="3"/>
                                            </p:txEl>
                                          </p:spTgt>
                                        </p:tgtEl>
                                      </p:cBhvr>
                                    </p:animEffect>
                                  </p:childTnLst>
                                </p:cTn>
                              </p:par>
                              <p:par>
                                <p:cTn id="29" presetID="42" presetClass="entr" presetSubtype="0" fill="hold" grpId="0" nodeType="with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fade">
                                      <p:cBhvr>
                                        <p:cTn id="31" dur="1000"/>
                                        <p:tgtEl>
                                          <p:spTgt spid="6"/>
                                        </p:tgtEl>
                                      </p:cBhvr>
                                    </p:animEffect>
                                    <p:anim calcmode="lin" valueType="num">
                                      <p:cBhvr>
                                        <p:cTn id="32" dur="1000" fill="hold"/>
                                        <p:tgtEl>
                                          <p:spTgt spid="6"/>
                                        </p:tgtEl>
                                        <p:attrNameLst>
                                          <p:attrName>ppt_x</p:attrName>
                                        </p:attrNameLst>
                                      </p:cBhvr>
                                      <p:tavLst>
                                        <p:tav tm="0">
                                          <p:val>
                                            <p:strVal val="#ppt_x"/>
                                          </p:val>
                                        </p:tav>
                                        <p:tav tm="100000">
                                          <p:val>
                                            <p:strVal val="#ppt_x"/>
                                          </p:val>
                                        </p:tav>
                                      </p:tavLst>
                                    </p:anim>
                                    <p:anim calcmode="lin" valueType="num">
                                      <p:cBhvr>
                                        <p:cTn id="33"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6">
                                            <p:txEl>
                                              <p:pRg st="0" end="0"/>
                                            </p:txEl>
                                          </p:spTgt>
                                        </p:tgtEl>
                                        <p:attrNameLst>
                                          <p:attrName>style.visibility</p:attrName>
                                        </p:attrNameLst>
                                      </p:cBhvr>
                                      <p:to>
                                        <p:strVal val="visible"/>
                                      </p:to>
                                    </p:set>
                                    <p:animEffect transition="in" filter="fade">
                                      <p:cBhvr>
                                        <p:cTn id="38"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33FA1CC-1F0C-4619-8D51-F6E8F27B41B5}"/>
              </a:ext>
            </a:extLst>
          </p:cNvPr>
          <p:cNvSpPr txBox="1"/>
          <p:nvPr/>
        </p:nvSpPr>
        <p:spPr>
          <a:xfrm>
            <a:off x="3327461" y="0"/>
            <a:ext cx="5537093" cy="923330"/>
          </a:xfrm>
          <a:prstGeom prst="rect">
            <a:avLst/>
          </a:prstGeom>
          <a:noFill/>
        </p:spPr>
        <p:txBody>
          <a:bodyPr wrap="none" rtlCol="0">
            <a:spAutoFit/>
          </a:bodyPr>
          <a:lstStyle/>
          <a:p>
            <a:pPr algn="ctr"/>
            <a:r>
              <a:rPr lang="en-US" sz="5400" b="1" dirty="0">
                <a:solidFill>
                  <a:srgbClr val="FF0000"/>
                </a:solidFill>
                <a:effectLst>
                  <a:outerShdw blurRad="38100" dist="38100" dir="2700000" algn="tl">
                    <a:srgbClr val="000000">
                      <a:alpha val="43137"/>
                    </a:srgbClr>
                  </a:outerShdw>
                </a:effectLst>
                <a:latin typeface="Angsana New" panose="02020603050405020304" pitchFamily="18" charset="-34"/>
                <a:cs typeface="Angsana New" panose="02020603050405020304" pitchFamily="18" charset="-34"/>
              </a:rPr>
              <a:t>Data Preparation and EDA</a:t>
            </a:r>
          </a:p>
        </p:txBody>
      </p:sp>
      <p:sp>
        <p:nvSpPr>
          <p:cNvPr id="3" name="Rectangle 2">
            <a:extLst>
              <a:ext uri="{FF2B5EF4-FFF2-40B4-BE49-F238E27FC236}">
                <a16:creationId xmlns:a16="http://schemas.microsoft.com/office/drawing/2014/main" id="{7F95FADA-4F5A-428B-AECA-5062D3D29707}"/>
              </a:ext>
            </a:extLst>
          </p:cNvPr>
          <p:cNvSpPr/>
          <p:nvPr/>
        </p:nvSpPr>
        <p:spPr>
          <a:xfrm>
            <a:off x="0" y="876734"/>
            <a:ext cx="12192000" cy="504562"/>
          </a:xfrm>
          <a:prstGeom prst="rect">
            <a:avLst/>
          </a:prstGeom>
        </p:spPr>
        <p:txBody>
          <a:bodyPr wrap="square">
            <a:spAutoFit/>
          </a:bodyPr>
          <a:lstStyle/>
          <a:p>
            <a:pPr marL="457200" indent="-457200">
              <a:lnSpc>
                <a:spcPct val="150000"/>
              </a:lnSpc>
              <a:buFont typeface="Arial" panose="020B0604020202020204" pitchFamily="34" charset="0"/>
              <a:buChar char="•"/>
            </a:pPr>
            <a:r>
              <a:rPr lang="en-US" sz="2000" b="1" dirty="0">
                <a:effectLst>
                  <a:outerShdw blurRad="38100" dist="38100" dir="2700000" algn="tl">
                    <a:srgbClr val="000000">
                      <a:alpha val="43137"/>
                    </a:srgbClr>
                  </a:outerShdw>
                </a:effectLst>
                <a:latin typeface="Consolas" panose="020B0609020204030204" pitchFamily="49" charset="0"/>
              </a:rPr>
              <a:t>First, begin with setting our path and importing required packages.</a:t>
            </a:r>
          </a:p>
        </p:txBody>
      </p:sp>
      <p:sp>
        <p:nvSpPr>
          <p:cNvPr id="6" name="Rectangle 5">
            <a:extLst>
              <a:ext uri="{FF2B5EF4-FFF2-40B4-BE49-F238E27FC236}">
                <a16:creationId xmlns:a16="http://schemas.microsoft.com/office/drawing/2014/main" id="{D0FDFF21-ABB9-46D4-8438-56B28A7B4BFF}"/>
              </a:ext>
            </a:extLst>
          </p:cNvPr>
          <p:cNvSpPr/>
          <p:nvPr/>
        </p:nvSpPr>
        <p:spPr>
          <a:xfrm>
            <a:off x="0" y="2807469"/>
            <a:ext cx="12192000" cy="504562"/>
          </a:xfrm>
          <a:prstGeom prst="rect">
            <a:avLst/>
          </a:prstGeom>
        </p:spPr>
        <p:txBody>
          <a:bodyPr wrap="square">
            <a:spAutoFit/>
          </a:bodyPr>
          <a:lstStyle/>
          <a:p>
            <a:pPr marL="457200" indent="-457200">
              <a:lnSpc>
                <a:spcPct val="150000"/>
              </a:lnSpc>
              <a:buFont typeface="Arial" panose="020B0604020202020204" pitchFamily="34" charset="0"/>
              <a:buChar char="•"/>
            </a:pPr>
            <a:r>
              <a:rPr lang="en-US" sz="2000" b="1" dirty="0">
                <a:effectLst>
                  <a:outerShdw blurRad="38100" dist="38100" dir="2700000" algn="tl">
                    <a:srgbClr val="000000">
                      <a:alpha val="43137"/>
                    </a:srgbClr>
                  </a:outerShdw>
                </a:effectLst>
                <a:latin typeface="Consolas" panose="020B0609020204030204" pitchFamily="49" charset="0"/>
              </a:rPr>
              <a:t>Now, Let’s read our dataset, we have some good amount of features in it.</a:t>
            </a:r>
          </a:p>
        </p:txBody>
      </p:sp>
      <p:pic>
        <p:nvPicPr>
          <p:cNvPr id="7" name="Picture 6">
            <a:extLst>
              <a:ext uri="{FF2B5EF4-FFF2-40B4-BE49-F238E27FC236}">
                <a16:creationId xmlns:a16="http://schemas.microsoft.com/office/drawing/2014/main" id="{578B2DB9-ECC2-5D11-597A-755A6CBAB554}"/>
              </a:ext>
            </a:extLst>
          </p:cNvPr>
          <p:cNvPicPr>
            <a:picLocks noChangeAspect="1"/>
          </p:cNvPicPr>
          <p:nvPr/>
        </p:nvPicPr>
        <p:blipFill>
          <a:blip r:embed="rId2"/>
          <a:stretch>
            <a:fillRect/>
          </a:stretch>
        </p:blipFill>
        <p:spPr>
          <a:xfrm>
            <a:off x="1536613" y="1454051"/>
            <a:ext cx="7638649" cy="1432128"/>
          </a:xfrm>
          <a:prstGeom prst="rect">
            <a:avLst/>
          </a:prstGeom>
        </p:spPr>
      </p:pic>
      <p:pic>
        <p:nvPicPr>
          <p:cNvPr id="10" name="Picture 9">
            <a:extLst>
              <a:ext uri="{FF2B5EF4-FFF2-40B4-BE49-F238E27FC236}">
                <a16:creationId xmlns:a16="http://schemas.microsoft.com/office/drawing/2014/main" id="{BB68C8DD-5C6B-72CF-C21E-91E4F00F29FF}"/>
              </a:ext>
            </a:extLst>
          </p:cNvPr>
          <p:cNvPicPr>
            <a:picLocks noChangeAspect="1"/>
          </p:cNvPicPr>
          <p:nvPr/>
        </p:nvPicPr>
        <p:blipFill>
          <a:blip r:embed="rId3"/>
          <a:stretch>
            <a:fillRect/>
          </a:stretch>
        </p:blipFill>
        <p:spPr>
          <a:xfrm>
            <a:off x="1235603" y="3545970"/>
            <a:ext cx="9236240" cy="3139712"/>
          </a:xfrm>
          <a:prstGeom prst="rect">
            <a:avLst/>
          </a:prstGeom>
        </p:spPr>
      </p:pic>
    </p:spTree>
    <p:extLst>
      <p:ext uri="{BB962C8B-B14F-4D97-AF65-F5344CB8AC3E}">
        <p14:creationId xmlns:p14="http://schemas.microsoft.com/office/powerpoint/2010/main" val="74426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2" presetClass="entr" presetSubtype="4"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ppt_x"/>
                                          </p:val>
                                        </p:tav>
                                        <p:tav tm="100000">
                                          <p:val>
                                            <p:strVal val="#ppt_x"/>
                                          </p:val>
                                        </p:tav>
                                      </p:tavLst>
                                    </p:anim>
                                    <p:anim calcmode="lin" valueType="num">
                                      <p:cBhvr additive="base">
                                        <p:cTn id="13" dur="500" fill="hold"/>
                                        <p:tgtEl>
                                          <p:spTgt spid="3"/>
                                        </p:tgtEl>
                                        <p:attrNameLst>
                                          <p:attrName>ppt_y</p:attrName>
                                        </p:attrNameLst>
                                      </p:cBhvr>
                                      <p:tavLst>
                                        <p:tav tm="0">
                                          <p:val>
                                            <p:strVal val="1+#ppt_h/2"/>
                                          </p:val>
                                        </p:tav>
                                        <p:tav tm="100000">
                                          <p:val>
                                            <p:strVal val="#ppt_y"/>
                                          </p:val>
                                        </p:tav>
                                      </p:tavLst>
                                    </p:anim>
                                  </p:childTnLst>
                                </p:cTn>
                              </p:par>
                              <p:par>
                                <p:cTn id="14" presetID="2" presetClass="entr" presetSubtype="4"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 calcmode="lin" valueType="num">
                                      <p:cBhvr additive="base">
                                        <p:cTn id="16" dur="500" fill="hold"/>
                                        <p:tgtEl>
                                          <p:spTgt spid="6"/>
                                        </p:tgtEl>
                                        <p:attrNameLst>
                                          <p:attrName>ppt_x</p:attrName>
                                        </p:attrNameLst>
                                      </p:cBhvr>
                                      <p:tavLst>
                                        <p:tav tm="0">
                                          <p:val>
                                            <p:strVal val="#ppt_x"/>
                                          </p:val>
                                        </p:tav>
                                        <p:tav tm="100000">
                                          <p:val>
                                            <p:strVal val="#ppt_x"/>
                                          </p:val>
                                        </p:tav>
                                      </p:tavLst>
                                    </p:anim>
                                    <p:anim calcmode="lin" valueType="num">
                                      <p:cBhvr additive="base">
                                        <p:cTn id="17"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02F734C-4068-4B47-B464-004FDE40856F}"/>
              </a:ext>
            </a:extLst>
          </p:cNvPr>
          <p:cNvSpPr/>
          <p:nvPr/>
        </p:nvSpPr>
        <p:spPr>
          <a:xfrm>
            <a:off x="0" y="0"/>
            <a:ext cx="12192000" cy="463332"/>
          </a:xfrm>
          <a:prstGeom prst="rect">
            <a:avLst/>
          </a:prstGeom>
        </p:spPr>
        <p:txBody>
          <a:bodyPr wrap="square">
            <a:spAutoFit/>
          </a:bodyPr>
          <a:lstStyle/>
          <a:p>
            <a:pPr marL="457200" indent="-457200">
              <a:lnSpc>
                <a:spcPct val="150000"/>
              </a:lnSpc>
              <a:buFont typeface="Arial" panose="020B0604020202020204" pitchFamily="34" charset="0"/>
              <a:buChar char="•"/>
            </a:pPr>
            <a:r>
              <a:rPr lang="en-US" b="1" dirty="0">
                <a:latin typeface="Consolas" panose="020B0609020204030204" pitchFamily="49" charset="0"/>
              </a:rPr>
              <a:t>We have some features with “object” </a:t>
            </a:r>
            <a:r>
              <a:rPr lang="en-US" b="1" dirty="0" err="1">
                <a:latin typeface="Consolas" panose="020B0609020204030204" pitchFamily="49" charset="0"/>
              </a:rPr>
              <a:t>dtype</a:t>
            </a:r>
            <a:r>
              <a:rPr lang="en-US" b="1" dirty="0">
                <a:latin typeface="Consolas" panose="020B0609020204030204" pitchFamily="49" charset="0"/>
              </a:rPr>
              <a:t> and quite surprising to see that no </a:t>
            </a:r>
            <a:r>
              <a:rPr lang="en-US" b="1" dirty="0">
                <a:solidFill>
                  <a:srgbClr val="FF0000"/>
                </a:solidFill>
                <a:latin typeface="Consolas" panose="020B0609020204030204" pitchFamily="49" charset="0"/>
              </a:rPr>
              <a:t>Null Values</a:t>
            </a:r>
            <a:r>
              <a:rPr lang="en-US" b="1" dirty="0">
                <a:latin typeface="Consolas" panose="020B0609020204030204" pitchFamily="49" charset="0"/>
              </a:rPr>
              <a:t>.</a:t>
            </a:r>
          </a:p>
        </p:txBody>
      </p:sp>
      <p:sp>
        <p:nvSpPr>
          <p:cNvPr id="6" name="Rectangle 5">
            <a:extLst>
              <a:ext uri="{FF2B5EF4-FFF2-40B4-BE49-F238E27FC236}">
                <a16:creationId xmlns:a16="http://schemas.microsoft.com/office/drawing/2014/main" id="{4F889418-7A03-41DB-BB51-4A6E1B7C9F4F}"/>
              </a:ext>
            </a:extLst>
          </p:cNvPr>
          <p:cNvSpPr/>
          <p:nvPr/>
        </p:nvSpPr>
        <p:spPr>
          <a:xfrm>
            <a:off x="0" y="775253"/>
            <a:ext cx="12192000" cy="3325654"/>
          </a:xfrm>
          <a:prstGeom prst="rect">
            <a:avLst/>
          </a:prstGeom>
        </p:spPr>
        <p:txBody>
          <a:bodyPr wrap="square">
            <a:spAutoFit/>
          </a:bodyPr>
          <a:lstStyle/>
          <a:p>
            <a:pPr marL="285750" indent="-285750">
              <a:buFont typeface="Arial" panose="020B0604020202020204" pitchFamily="34" charset="0"/>
              <a:buChar char="•"/>
            </a:pPr>
            <a:r>
              <a:rPr lang="en-US" b="1" dirty="0"/>
              <a:t>  </a:t>
            </a:r>
            <a:r>
              <a:rPr lang="en-US" b="1" dirty="0">
                <a:latin typeface="Consolas" panose="020B0609020204030204" pitchFamily="49" charset="0"/>
              </a:rPr>
              <a:t>Data fields:</a:t>
            </a:r>
          </a:p>
          <a:p>
            <a:pPr marL="742950" lvl="1" indent="-285750">
              <a:buFont typeface="Arial" panose="020B0604020202020204" pitchFamily="34" charset="0"/>
              <a:buChar char="•"/>
            </a:pPr>
            <a:r>
              <a:rPr lang="en-US" sz="1400" dirty="0">
                <a:solidFill>
                  <a:schemeClr val="accent6"/>
                </a:solidFill>
                <a:latin typeface="Bahnschrift Light" panose="020B0502040204020203" pitchFamily="34" charset="0"/>
                <a:cs typeface="Arial" panose="020B0604020202020204" pitchFamily="34" charset="0"/>
              </a:rPr>
              <a:t>id - a unique identifier for each trip</a:t>
            </a:r>
          </a:p>
          <a:p>
            <a:pPr marL="742950" lvl="1" indent="-285750">
              <a:buFont typeface="Arial" panose="020B0604020202020204" pitchFamily="34" charset="0"/>
              <a:buChar char="•"/>
            </a:pPr>
            <a:r>
              <a:rPr lang="en-US" sz="1400" dirty="0" err="1">
                <a:solidFill>
                  <a:schemeClr val="accent6"/>
                </a:solidFill>
                <a:latin typeface="Bahnschrift Light" panose="020B0502040204020203" pitchFamily="34" charset="0"/>
                <a:cs typeface="Arial" panose="020B0604020202020204" pitchFamily="34" charset="0"/>
              </a:rPr>
              <a:t>vendor_id</a:t>
            </a:r>
            <a:r>
              <a:rPr lang="en-US" sz="1400" dirty="0">
                <a:solidFill>
                  <a:schemeClr val="accent6"/>
                </a:solidFill>
                <a:latin typeface="Bahnschrift Light" panose="020B0502040204020203" pitchFamily="34" charset="0"/>
                <a:cs typeface="Arial" panose="020B0604020202020204" pitchFamily="34" charset="0"/>
              </a:rPr>
              <a:t> - a code indicating the provider associated with the trip record</a:t>
            </a:r>
          </a:p>
          <a:p>
            <a:pPr marL="742950" lvl="1" indent="-285750">
              <a:buFont typeface="Arial" panose="020B0604020202020204" pitchFamily="34" charset="0"/>
              <a:buChar char="•"/>
            </a:pPr>
            <a:r>
              <a:rPr lang="en-US" sz="1400" dirty="0" err="1">
                <a:solidFill>
                  <a:schemeClr val="accent6"/>
                </a:solidFill>
                <a:latin typeface="Bahnschrift Light" panose="020B0502040204020203" pitchFamily="34" charset="0"/>
                <a:cs typeface="Arial" panose="020B0604020202020204" pitchFamily="34" charset="0"/>
              </a:rPr>
              <a:t>pickup_datetime</a:t>
            </a:r>
            <a:r>
              <a:rPr lang="en-US" sz="1400" dirty="0">
                <a:solidFill>
                  <a:schemeClr val="accent6"/>
                </a:solidFill>
                <a:latin typeface="Bahnschrift Light" panose="020B0502040204020203" pitchFamily="34" charset="0"/>
                <a:cs typeface="Arial" panose="020B0604020202020204" pitchFamily="34" charset="0"/>
              </a:rPr>
              <a:t> - date and time when the meter was engaged</a:t>
            </a:r>
          </a:p>
          <a:p>
            <a:pPr marL="742950" lvl="1" indent="-285750">
              <a:buFont typeface="Arial" panose="020B0604020202020204" pitchFamily="34" charset="0"/>
              <a:buChar char="•"/>
            </a:pPr>
            <a:r>
              <a:rPr lang="en-US" sz="1400" dirty="0" err="1">
                <a:solidFill>
                  <a:schemeClr val="accent6"/>
                </a:solidFill>
                <a:latin typeface="Bahnschrift Light" panose="020B0502040204020203" pitchFamily="34" charset="0"/>
                <a:cs typeface="Arial" panose="020B0604020202020204" pitchFamily="34" charset="0"/>
              </a:rPr>
              <a:t>dropoff_datetime</a:t>
            </a:r>
            <a:r>
              <a:rPr lang="en-US" sz="1400" dirty="0">
                <a:solidFill>
                  <a:schemeClr val="accent6"/>
                </a:solidFill>
                <a:latin typeface="Bahnschrift Light" panose="020B0502040204020203" pitchFamily="34" charset="0"/>
                <a:cs typeface="Arial" panose="020B0604020202020204" pitchFamily="34" charset="0"/>
              </a:rPr>
              <a:t> - date and time when the meter was disengaged</a:t>
            </a:r>
          </a:p>
          <a:p>
            <a:pPr marL="742950" lvl="1" indent="-285750">
              <a:buFont typeface="Arial" panose="020B0604020202020204" pitchFamily="34" charset="0"/>
              <a:buChar char="•"/>
            </a:pPr>
            <a:r>
              <a:rPr lang="en-US" sz="1400" dirty="0" err="1">
                <a:solidFill>
                  <a:schemeClr val="accent6"/>
                </a:solidFill>
                <a:latin typeface="Bahnschrift Light" panose="020B0502040204020203" pitchFamily="34" charset="0"/>
                <a:cs typeface="Arial" panose="020B0604020202020204" pitchFamily="34" charset="0"/>
              </a:rPr>
              <a:t>passenger_count</a:t>
            </a:r>
            <a:r>
              <a:rPr lang="en-US" sz="1400" dirty="0">
                <a:solidFill>
                  <a:schemeClr val="accent6"/>
                </a:solidFill>
                <a:latin typeface="Bahnschrift Light" panose="020B0502040204020203" pitchFamily="34" charset="0"/>
                <a:cs typeface="Arial" panose="020B0604020202020204" pitchFamily="34" charset="0"/>
              </a:rPr>
              <a:t> - the number of passengers in the vehicle (driver entered value)</a:t>
            </a:r>
          </a:p>
          <a:p>
            <a:pPr marL="742950" lvl="1" indent="-285750">
              <a:buFont typeface="Arial" panose="020B0604020202020204" pitchFamily="34" charset="0"/>
              <a:buChar char="•"/>
            </a:pPr>
            <a:r>
              <a:rPr lang="en-US" sz="1400" dirty="0" err="1">
                <a:solidFill>
                  <a:schemeClr val="accent6"/>
                </a:solidFill>
                <a:latin typeface="Bahnschrift Light" panose="020B0502040204020203" pitchFamily="34" charset="0"/>
                <a:cs typeface="Arial" panose="020B0604020202020204" pitchFamily="34" charset="0"/>
              </a:rPr>
              <a:t>pickup_longitude</a:t>
            </a:r>
            <a:r>
              <a:rPr lang="en-US" sz="1400" dirty="0">
                <a:solidFill>
                  <a:schemeClr val="accent6"/>
                </a:solidFill>
                <a:latin typeface="Bahnschrift Light" panose="020B0502040204020203" pitchFamily="34" charset="0"/>
                <a:cs typeface="Arial" panose="020B0604020202020204" pitchFamily="34" charset="0"/>
              </a:rPr>
              <a:t> - the longitude where the meter was engaged</a:t>
            </a:r>
          </a:p>
          <a:p>
            <a:pPr marL="742950" lvl="1" indent="-285750">
              <a:buFont typeface="Arial" panose="020B0604020202020204" pitchFamily="34" charset="0"/>
              <a:buChar char="•"/>
            </a:pPr>
            <a:r>
              <a:rPr lang="en-US" sz="1400" dirty="0" err="1">
                <a:solidFill>
                  <a:schemeClr val="accent6"/>
                </a:solidFill>
                <a:latin typeface="Bahnschrift Light" panose="020B0502040204020203" pitchFamily="34" charset="0"/>
                <a:cs typeface="Arial" panose="020B0604020202020204" pitchFamily="34" charset="0"/>
              </a:rPr>
              <a:t>pickup_latitude</a:t>
            </a:r>
            <a:r>
              <a:rPr lang="en-US" sz="1400" dirty="0">
                <a:solidFill>
                  <a:schemeClr val="accent6"/>
                </a:solidFill>
                <a:latin typeface="Bahnschrift Light" panose="020B0502040204020203" pitchFamily="34" charset="0"/>
                <a:cs typeface="Arial" panose="020B0604020202020204" pitchFamily="34" charset="0"/>
              </a:rPr>
              <a:t> - the latitude where the meter was engaged</a:t>
            </a:r>
          </a:p>
          <a:p>
            <a:pPr marL="742950" lvl="1" indent="-285750">
              <a:buFont typeface="Arial" panose="020B0604020202020204" pitchFamily="34" charset="0"/>
              <a:buChar char="•"/>
            </a:pPr>
            <a:r>
              <a:rPr lang="en-US" sz="1400" dirty="0" err="1">
                <a:solidFill>
                  <a:schemeClr val="accent6"/>
                </a:solidFill>
                <a:latin typeface="Bahnschrift Light" panose="020B0502040204020203" pitchFamily="34" charset="0"/>
                <a:cs typeface="Arial" panose="020B0604020202020204" pitchFamily="34" charset="0"/>
              </a:rPr>
              <a:t>dropoff_longitude</a:t>
            </a:r>
            <a:r>
              <a:rPr lang="en-US" sz="1400" dirty="0">
                <a:solidFill>
                  <a:schemeClr val="accent6"/>
                </a:solidFill>
                <a:latin typeface="Bahnschrift Light" panose="020B0502040204020203" pitchFamily="34" charset="0"/>
                <a:cs typeface="Arial" panose="020B0604020202020204" pitchFamily="34" charset="0"/>
              </a:rPr>
              <a:t> - the longitude where the meter was disengaged</a:t>
            </a:r>
          </a:p>
          <a:p>
            <a:pPr marL="742950" lvl="1" indent="-285750">
              <a:buFont typeface="Arial" panose="020B0604020202020204" pitchFamily="34" charset="0"/>
              <a:buChar char="•"/>
            </a:pPr>
            <a:r>
              <a:rPr lang="en-US" sz="1400" dirty="0" err="1">
                <a:solidFill>
                  <a:schemeClr val="accent6"/>
                </a:solidFill>
                <a:latin typeface="Bahnschrift Light" panose="020B0502040204020203" pitchFamily="34" charset="0"/>
                <a:cs typeface="Arial" panose="020B0604020202020204" pitchFamily="34" charset="0"/>
              </a:rPr>
              <a:t>dropoff_latitude</a:t>
            </a:r>
            <a:r>
              <a:rPr lang="en-US" sz="1400" dirty="0">
                <a:solidFill>
                  <a:schemeClr val="accent6"/>
                </a:solidFill>
                <a:latin typeface="Bahnschrift Light" panose="020B0502040204020203" pitchFamily="34" charset="0"/>
                <a:cs typeface="Arial" panose="020B0604020202020204" pitchFamily="34" charset="0"/>
              </a:rPr>
              <a:t> - the latitude where the meter was disengaged</a:t>
            </a:r>
          </a:p>
          <a:p>
            <a:pPr marL="742950" lvl="1" indent="-285750">
              <a:buFont typeface="Arial" panose="020B0604020202020204" pitchFamily="34" charset="0"/>
              <a:buChar char="•"/>
            </a:pPr>
            <a:r>
              <a:rPr lang="en-US" sz="1400" dirty="0" err="1">
                <a:solidFill>
                  <a:schemeClr val="accent6"/>
                </a:solidFill>
                <a:latin typeface="Bahnschrift Light" panose="020B0502040204020203" pitchFamily="34" charset="0"/>
                <a:cs typeface="Arial" panose="020B0604020202020204" pitchFamily="34" charset="0"/>
              </a:rPr>
              <a:t>store_and_fwd_flag</a:t>
            </a:r>
            <a:r>
              <a:rPr lang="en-US" sz="1400" dirty="0">
                <a:solidFill>
                  <a:schemeClr val="accent6"/>
                </a:solidFill>
                <a:latin typeface="Bahnschrift Light" panose="020B0502040204020203" pitchFamily="34" charset="0"/>
                <a:cs typeface="Arial" panose="020B0604020202020204" pitchFamily="34" charset="0"/>
              </a:rPr>
              <a:t> - This flag indicates whether the trip record was held in vehicle memory before sending to the vendor because the vehicle did not have a connection to the server - Y=store and forward; N=not a store and forward trip</a:t>
            </a:r>
          </a:p>
          <a:p>
            <a:pPr marL="742950" lvl="1" indent="-285750">
              <a:buFont typeface="Arial" panose="020B0604020202020204" pitchFamily="34" charset="0"/>
              <a:buChar char="•"/>
            </a:pPr>
            <a:r>
              <a:rPr lang="en-US" sz="1400" dirty="0" err="1">
                <a:solidFill>
                  <a:schemeClr val="accent6"/>
                </a:solidFill>
                <a:latin typeface="Bahnschrift Light" panose="020B0502040204020203" pitchFamily="34" charset="0"/>
                <a:cs typeface="Arial" panose="020B0604020202020204" pitchFamily="34" charset="0"/>
              </a:rPr>
              <a:t>trip_duration</a:t>
            </a:r>
            <a:r>
              <a:rPr lang="en-US" sz="1400" dirty="0">
                <a:solidFill>
                  <a:schemeClr val="accent6"/>
                </a:solidFill>
                <a:latin typeface="Bahnschrift Light" panose="020B0502040204020203" pitchFamily="34" charset="0"/>
                <a:cs typeface="Arial" panose="020B0604020202020204" pitchFamily="34" charset="0"/>
              </a:rPr>
              <a:t> - duration of the trip in seconds</a:t>
            </a:r>
          </a:p>
          <a:p>
            <a:pPr>
              <a:lnSpc>
                <a:spcPct val="150000"/>
              </a:lnSpc>
            </a:pPr>
            <a:endParaRPr lang="en-US" b="1" dirty="0">
              <a:effectLst>
                <a:outerShdw blurRad="38100" dist="38100" dir="2700000" algn="tl">
                  <a:srgbClr val="000000">
                    <a:alpha val="43137"/>
                  </a:srgbClr>
                </a:outerShdw>
              </a:effectLst>
              <a:latin typeface="Consolas" panose="020B0609020204030204" pitchFamily="49" charset="0"/>
            </a:endParaRPr>
          </a:p>
        </p:txBody>
      </p:sp>
      <p:pic>
        <p:nvPicPr>
          <p:cNvPr id="4" name="Picture 3">
            <a:extLst>
              <a:ext uri="{FF2B5EF4-FFF2-40B4-BE49-F238E27FC236}">
                <a16:creationId xmlns:a16="http://schemas.microsoft.com/office/drawing/2014/main" id="{7A05C0BD-6202-3593-06A4-F1DA415506E7}"/>
              </a:ext>
            </a:extLst>
          </p:cNvPr>
          <p:cNvPicPr>
            <a:picLocks noChangeAspect="1"/>
          </p:cNvPicPr>
          <p:nvPr/>
        </p:nvPicPr>
        <p:blipFill>
          <a:blip r:embed="rId2"/>
          <a:stretch>
            <a:fillRect/>
          </a:stretch>
        </p:blipFill>
        <p:spPr>
          <a:xfrm>
            <a:off x="1953692" y="3852604"/>
            <a:ext cx="5783539" cy="2576875"/>
          </a:xfrm>
          <a:prstGeom prst="rect">
            <a:avLst/>
          </a:prstGeom>
        </p:spPr>
      </p:pic>
    </p:spTree>
    <p:extLst>
      <p:ext uri="{BB962C8B-B14F-4D97-AF65-F5344CB8AC3E}">
        <p14:creationId xmlns:p14="http://schemas.microsoft.com/office/powerpoint/2010/main" val="3618587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Diagonal Corners Snipped 3">
            <a:extLst>
              <a:ext uri="{FF2B5EF4-FFF2-40B4-BE49-F238E27FC236}">
                <a16:creationId xmlns:a16="http://schemas.microsoft.com/office/drawing/2014/main" id="{D2D871D9-77A4-4848-9E8A-0BB778E51877}"/>
              </a:ext>
            </a:extLst>
          </p:cNvPr>
          <p:cNvSpPr/>
          <p:nvPr/>
        </p:nvSpPr>
        <p:spPr>
          <a:xfrm>
            <a:off x="1074956" y="477635"/>
            <a:ext cx="9272614" cy="1030951"/>
          </a:xfrm>
          <a:prstGeom prst="snip2DiagRect">
            <a:avLst>
              <a:gd name="adj1" fmla="val 50000"/>
              <a:gd name="adj2" fmla="val 16667"/>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8" name="TextBox 7">
            <a:extLst>
              <a:ext uri="{FF2B5EF4-FFF2-40B4-BE49-F238E27FC236}">
                <a16:creationId xmlns:a16="http://schemas.microsoft.com/office/drawing/2014/main" id="{1B81D9CF-772E-2060-193B-C4400C7DDBD7}"/>
              </a:ext>
            </a:extLst>
          </p:cNvPr>
          <p:cNvSpPr txBox="1"/>
          <p:nvPr/>
        </p:nvSpPr>
        <p:spPr>
          <a:xfrm>
            <a:off x="3376247" y="741842"/>
            <a:ext cx="7659076" cy="461665"/>
          </a:xfrm>
          <a:prstGeom prst="rect">
            <a:avLst/>
          </a:prstGeom>
          <a:noFill/>
        </p:spPr>
        <p:txBody>
          <a:bodyPr wrap="square">
            <a:spAutoFit/>
          </a:bodyPr>
          <a:lstStyle/>
          <a:p>
            <a:r>
              <a:rPr lang="en-US" sz="2400" b="1" u="sng" dirty="0" err="1">
                <a:solidFill>
                  <a:schemeClr val="tx1">
                    <a:lumMod val="85000"/>
                    <a:lumOff val="15000"/>
                  </a:schemeClr>
                </a:solidFill>
                <a:effectLst/>
                <a:latin typeface="Algerian" panose="04020705040A02060702" pitchFamily="82" charset="0"/>
                <a:cs typeface="Cascadia Mono SemiLight" panose="020B0609020000020004" pitchFamily="49" charset="0"/>
              </a:rPr>
              <a:t>trip_duration</a:t>
            </a:r>
            <a:r>
              <a:rPr lang="en-US" sz="2400" b="1" u="sng" dirty="0">
                <a:solidFill>
                  <a:schemeClr val="tx1">
                    <a:lumMod val="85000"/>
                    <a:lumOff val="15000"/>
                  </a:schemeClr>
                </a:solidFill>
                <a:effectLst/>
                <a:latin typeface="Algerian" panose="04020705040A02060702" pitchFamily="82" charset="0"/>
                <a:cs typeface="Cascadia Mono SemiLight" panose="020B0609020000020004" pitchFamily="49" charset="0"/>
              </a:rPr>
              <a:t> analysis </a:t>
            </a:r>
          </a:p>
        </p:txBody>
      </p:sp>
      <p:pic>
        <p:nvPicPr>
          <p:cNvPr id="10" name="Picture 9">
            <a:extLst>
              <a:ext uri="{FF2B5EF4-FFF2-40B4-BE49-F238E27FC236}">
                <a16:creationId xmlns:a16="http://schemas.microsoft.com/office/drawing/2014/main" id="{3D5B6996-D253-3097-D4E7-C6F65B17E998}"/>
              </a:ext>
            </a:extLst>
          </p:cNvPr>
          <p:cNvPicPr>
            <a:picLocks noChangeAspect="1"/>
          </p:cNvPicPr>
          <p:nvPr/>
        </p:nvPicPr>
        <p:blipFill>
          <a:blip r:embed="rId2"/>
          <a:stretch>
            <a:fillRect/>
          </a:stretch>
        </p:blipFill>
        <p:spPr>
          <a:xfrm>
            <a:off x="368407" y="2290990"/>
            <a:ext cx="11455186" cy="2640518"/>
          </a:xfrm>
          <a:prstGeom prst="rect">
            <a:avLst/>
          </a:prstGeom>
        </p:spPr>
      </p:pic>
    </p:spTree>
    <p:extLst>
      <p:ext uri="{BB962C8B-B14F-4D97-AF65-F5344CB8AC3E}">
        <p14:creationId xmlns:p14="http://schemas.microsoft.com/office/powerpoint/2010/main" val="28826469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346E64F-960A-C345-BE90-E9FCF2214FCA}"/>
              </a:ext>
            </a:extLst>
          </p:cNvPr>
          <p:cNvSpPr txBox="1"/>
          <p:nvPr/>
        </p:nvSpPr>
        <p:spPr>
          <a:xfrm>
            <a:off x="2618152" y="573427"/>
            <a:ext cx="7385915" cy="523220"/>
          </a:xfrm>
          <a:prstGeom prst="rect">
            <a:avLst/>
          </a:prstGeom>
          <a:noFill/>
        </p:spPr>
        <p:txBody>
          <a:bodyPr wrap="square">
            <a:spAutoFit/>
          </a:bodyPr>
          <a:lstStyle/>
          <a:p>
            <a:r>
              <a:rPr lang="en-IN" sz="2800" b="1" u="sng" spc="-11" dirty="0">
                <a:latin typeface="Aptos Narrow" panose="020B0004020202020204" pitchFamily="34" charset="0"/>
                <a:cs typeface="Arial" panose="020B0604020202020204" pitchFamily="34" charset="0"/>
              </a:rPr>
              <a:t>Distribution of Pickup Latitude and longitude</a:t>
            </a:r>
            <a:endParaRPr lang="en-IN" sz="2800" b="1" u="sng" dirty="0">
              <a:latin typeface="Aptos Narrow" panose="020B00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F5C9F80E-DBB1-149C-3F76-A4D87CFC48D7}"/>
              </a:ext>
            </a:extLst>
          </p:cNvPr>
          <p:cNvPicPr>
            <a:picLocks noChangeAspect="1"/>
          </p:cNvPicPr>
          <p:nvPr/>
        </p:nvPicPr>
        <p:blipFill>
          <a:blip r:embed="rId2"/>
          <a:stretch>
            <a:fillRect/>
          </a:stretch>
        </p:blipFill>
        <p:spPr>
          <a:xfrm>
            <a:off x="2136125" y="1595780"/>
            <a:ext cx="7385916" cy="4485593"/>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30382819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8010E0C-B585-551F-4AAE-608BEDCB6F15}"/>
              </a:ext>
            </a:extLst>
          </p:cNvPr>
          <p:cNvPicPr>
            <a:picLocks noChangeAspect="1"/>
          </p:cNvPicPr>
          <p:nvPr/>
        </p:nvPicPr>
        <p:blipFill>
          <a:blip r:embed="rId2"/>
          <a:stretch>
            <a:fillRect/>
          </a:stretch>
        </p:blipFill>
        <p:spPr>
          <a:xfrm>
            <a:off x="3157415" y="1688549"/>
            <a:ext cx="7253407" cy="4231154"/>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
        <p:nvSpPr>
          <p:cNvPr id="5" name="TextBox 4">
            <a:extLst>
              <a:ext uri="{FF2B5EF4-FFF2-40B4-BE49-F238E27FC236}">
                <a16:creationId xmlns:a16="http://schemas.microsoft.com/office/drawing/2014/main" id="{B2A7C8E0-2116-C127-4B9F-DB66DA0957F3}"/>
              </a:ext>
            </a:extLst>
          </p:cNvPr>
          <p:cNvSpPr txBox="1"/>
          <p:nvPr/>
        </p:nvSpPr>
        <p:spPr>
          <a:xfrm>
            <a:off x="2954216" y="365765"/>
            <a:ext cx="8065476" cy="584775"/>
          </a:xfrm>
          <a:prstGeom prst="rect">
            <a:avLst/>
          </a:prstGeom>
          <a:noFill/>
        </p:spPr>
        <p:txBody>
          <a:bodyPr wrap="square">
            <a:spAutoFit/>
          </a:bodyPr>
          <a:lstStyle/>
          <a:p>
            <a:r>
              <a:rPr lang="en-IN" sz="3200" b="1" u="sng" spc="-11" dirty="0">
                <a:latin typeface="Arial Narrow" panose="020B0606020202030204" pitchFamily="34" charset="0"/>
              </a:rPr>
              <a:t>Distribution of Dropoff Latitude and longitude</a:t>
            </a:r>
            <a:endParaRPr lang="en-IN" sz="3200" b="1" u="sng" dirty="0">
              <a:latin typeface="Arial Narrow" panose="020B0606020202030204" pitchFamily="34" charset="0"/>
            </a:endParaRPr>
          </a:p>
        </p:txBody>
      </p:sp>
    </p:spTree>
    <p:extLst>
      <p:ext uri="{BB962C8B-B14F-4D97-AF65-F5344CB8AC3E}">
        <p14:creationId xmlns:p14="http://schemas.microsoft.com/office/powerpoint/2010/main" val="401129662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2185</TotalTime>
  <Words>1060</Words>
  <Application>Microsoft Office PowerPoint</Application>
  <PresentationFormat>Widescreen</PresentationFormat>
  <Paragraphs>109</Paragraphs>
  <Slides>25</Slides>
  <Notes>0</Notes>
  <HiddenSlides>0</HiddenSlides>
  <MMClips>0</MMClips>
  <ScaleCrop>false</ScaleCrop>
  <HeadingPairs>
    <vt:vector size="6" baseType="variant">
      <vt:variant>
        <vt:lpstr>Fonts Used</vt:lpstr>
      </vt:variant>
      <vt:variant>
        <vt:i4>28</vt:i4>
      </vt:variant>
      <vt:variant>
        <vt:lpstr>Theme</vt:lpstr>
      </vt:variant>
      <vt:variant>
        <vt:i4>1</vt:i4>
      </vt:variant>
      <vt:variant>
        <vt:lpstr>Slide Titles</vt:lpstr>
      </vt:variant>
      <vt:variant>
        <vt:i4>25</vt:i4>
      </vt:variant>
    </vt:vector>
  </HeadingPairs>
  <TitlesOfParts>
    <vt:vector size="54" baseType="lpstr">
      <vt:lpstr>Algerian</vt:lpstr>
      <vt:lpstr>Angsana New</vt:lpstr>
      <vt:lpstr>Aparajita</vt:lpstr>
      <vt:lpstr>Aptos Narrow</vt:lpstr>
      <vt:lpstr>Arial</vt:lpstr>
      <vt:lpstr>Arial Narrow</vt:lpstr>
      <vt:lpstr>Bahnschrift</vt:lpstr>
      <vt:lpstr>Bahnschrift Light</vt:lpstr>
      <vt:lpstr>Bahnschrift SemiBold SemiConden</vt:lpstr>
      <vt:lpstr>Calibri</vt:lpstr>
      <vt:lpstr>Calibri Light</vt:lpstr>
      <vt:lpstr>Carlito</vt:lpstr>
      <vt:lpstr>Cascadia Mono</vt:lpstr>
      <vt:lpstr>Consolas</vt:lpstr>
      <vt:lpstr>Curlz MT</vt:lpstr>
      <vt:lpstr>Ebrima</vt:lpstr>
      <vt:lpstr>Gadugi</vt:lpstr>
      <vt:lpstr>Google Sans</vt:lpstr>
      <vt:lpstr>IBM Plex Sans</vt:lpstr>
      <vt:lpstr>Ink Free</vt:lpstr>
      <vt:lpstr>Lato</vt:lpstr>
      <vt:lpstr>Mongolian Baiti</vt:lpstr>
      <vt:lpstr>MV Boli</vt:lpstr>
      <vt:lpstr>Palatino Linotype</vt:lpstr>
      <vt:lpstr>Roboto</vt:lpstr>
      <vt:lpstr>Rockwell Condensed</vt:lpstr>
      <vt:lpstr>system-ui</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Gaurav</dc:creator>
  <cp:lastModifiedBy>dudekula safiya</cp:lastModifiedBy>
  <cp:revision>183</cp:revision>
  <dcterms:created xsi:type="dcterms:W3CDTF">2018-10-14T10:32:44Z</dcterms:created>
  <dcterms:modified xsi:type="dcterms:W3CDTF">2024-09-18T14:16:49Z</dcterms:modified>
</cp:coreProperties>
</file>